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3.jpeg" ContentType="image/jpe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4.jpeg" ContentType="image/jpeg"/>
  <Override PartName="/ppt/notesSlides/notesSlide34.xml" ContentType="application/vnd.openxmlformats-officedocument.presentationml.notesSlide+xml"/>
  <Override PartName="/ppt/media/image5.jpeg" ContentType="image/jpeg"/>
  <Override PartName="/ppt/notesSlides/notesSlide35.xml" ContentType="application/vnd.openxmlformats-officedocument.presentationml.notesSlide+xml"/>
  <Override PartName="/ppt/media/image6.jpeg" ContentType="image/jpe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notesSlides/notesSlide39.xml" ContentType="application/vnd.openxmlformats-officedocument.presentationml.notesSlide+xml"/>
  <Override PartName="/ppt/media/image12.jpeg" ContentType="image/jpeg"/>
  <Override PartName="/ppt/notesSlides/notesSlide40.xml" ContentType="application/vnd.openxmlformats-officedocument.presentationml.notesSlide+xml"/>
  <Override PartName="/ppt/media/image13.jpeg" ContentType="image/jpeg"/>
  <Override PartName="/ppt/notesSlides/notesSlide41.xml" ContentType="application/vnd.openxmlformats-officedocument.presentationml.notesSlide+xml"/>
  <Override PartName="/ppt/media/image14.jpeg" ContentType="image/jpeg"/>
  <Override PartName="/ppt/notesSlides/notesSlide42.xml" ContentType="application/vnd.openxmlformats-officedocument.presentationml.notesSlide+xml"/>
  <Override PartName="/ppt/media/image15.jpeg" ContentType="image/jpe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16.jpeg" ContentType="image/jpeg"/>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17.jpeg" ContentType="image/jpeg"/>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media/image18.jpeg" ContentType="image/jpeg"/>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media/image19.jpeg" ContentType="image/jpeg"/>
  <Override PartName="/ppt/notesSlides/notesSlide70.xml" ContentType="application/vnd.openxmlformats-officedocument.presentationml.notesSlide+xml"/>
  <Override PartName="/ppt/media/image20.jpeg" ContentType="image/jpeg"/>
  <Override PartName="/ppt/notesSlides/notesSlide71.xml" ContentType="application/vnd.openxmlformats-officedocument.presentationml.notesSlide+xml"/>
  <Override PartName="/ppt/media/image21.jpeg" ContentType="image/jpeg"/>
  <Override PartName="/ppt/notesSlides/notesSlide72.xml" ContentType="application/vnd.openxmlformats-officedocument.presentationml.notesSlide+xml"/>
  <Override PartName="/ppt/media/image22.jpeg" ContentType="image/jpeg"/>
  <Override PartName="/ppt/notesSlides/notesSlide73.xml" ContentType="application/vnd.openxmlformats-officedocument.presentationml.notesSlide+xml"/>
  <Override PartName="/ppt/notesSlides/notesSlide74.xml" ContentType="application/vnd.openxmlformats-officedocument.presentationml.notesSlide+xml"/>
  <Override PartName="/ppt/media/image23.jpeg" ContentType="image/jpeg"/>
  <Override PartName="/ppt/notesSlides/notesSlide75.xml" ContentType="application/vnd.openxmlformats-officedocument.presentationml.notesSlide+xml"/>
  <Override PartName="/ppt/media/image24.jpeg" ContentType="image/jpeg"/>
  <Override PartName="/ppt/notesSlides/notesSlide76.xml" ContentType="application/vnd.openxmlformats-officedocument.presentationml.notesSlide+xml"/>
  <Override PartName="/ppt/media/image25.jpeg" ContentType="image/jpeg"/>
  <Override PartName="/ppt/notesSlides/notesSlide77.xml" ContentType="application/vnd.openxmlformats-officedocument.presentationml.notesSlide+xml"/>
  <Override PartName="/ppt/media/image26.jpeg" ContentType="image/jpeg"/>
  <Override PartName="/ppt/notesSlides/notesSlide78.xml" ContentType="application/vnd.openxmlformats-officedocument.presentationml.notesSlide+xml"/>
  <Override PartName="/ppt/media/image27.jpeg" ContentType="image/jpeg"/>
  <Override PartName="/ppt/notesSlides/notesSlide79.xml" ContentType="application/vnd.openxmlformats-officedocument.presentationml.notesSlide+xml"/>
  <Override PartName="/ppt/media/image28.jpeg" ContentType="image/jpeg"/>
  <Override PartName="/ppt/notesSlides/notesSlide80.xml" ContentType="application/vnd.openxmlformats-officedocument.presentationml.notesSlide+xml"/>
  <Override PartName="/ppt/notesSlides/notesSlide81.xml" ContentType="application/vnd.openxmlformats-officedocument.presentationml.notesSlide+xml"/>
  <Override PartName="/ppt/media/image29.jpeg" ContentType="image/jpeg"/>
  <Override PartName="/ppt/notesSlides/notesSlide82.xml" ContentType="application/vnd.openxmlformats-officedocument.presentationml.notesSlide+xml"/>
  <Override PartName="/ppt/media/image30.jpeg" ContentType="image/jpeg"/>
  <Override PartName="/ppt/media/image31.jpeg" ContentType="image/jpeg"/>
  <Override PartName="/ppt/notesSlides/notesSlide83.xml" ContentType="application/vnd.openxmlformats-officedocument.presentationml.notesSlide+xml"/>
  <Override PartName="/ppt/notesSlides/notesSlide84.xml" ContentType="application/vnd.openxmlformats-officedocument.presentationml.notesSlide+xml"/>
  <Override PartName="/ppt/media/image32.jpeg" ContentType="image/jpeg"/>
  <Override PartName="/ppt/notesSlides/notesSlide85.xml" ContentType="application/vnd.openxmlformats-officedocument.presentationml.notesSlide+xml"/>
  <Override PartName="/ppt/media/image33.jpeg" ContentType="image/jpeg"/>
  <Override PartName="/ppt/notesSlides/notesSlide86.xml" ContentType="application/vnd.openxmlformats-officedocument.presentationml.notesSlide+xml"/>
  <Override PartName="/ppt/media/image34.jpeg" ContentType="image/jpeg"/>
  <Override PartName="/ppt/media/image35.jpeg" ContentType="image/jpeg"/>
  <Override PartName="/ppt/notesSlides/notesSlide87.xml" ContentType="application/vnd.openxmlformats-officedocument.presentationml.notesSlide+xml"/>
  <Override PartName="/ppt/media/image36.jpeg" ContentType="image/jpeg"/>
  <Override PartName="/ppt/notesSlides/notesSlide88.xml" ContentType="application/vnd.openxmlformats-officedocument.presentationml.notesSlide+xml"/>
  <Override PartName="/ppt/media/image37.jpeg" ContentType="image/jpeg"/>
  <Override PartName="/ppt/media/image38.jpeg" ContentType="image/jpeg"/>
  <Override PartName="/ppt/notesSlides/notesSlide89.xml" ContentType="application/vnd.openxmlformats-officedocument.presentationml.notesSlide+xml"/>
  <Override PartName="/ppt/media/image39.jpeg" ContentType="image/jpeg"/>
  <Override PartName="/ppt/notesSlides/notesSlide90.xml" ContentType="application/vnd.openxmlformats-officedocument.presentationml.notesSlide+xml"/>
  <Override PartName="/ppt/media/image40.jpeg" ContentType="image/jpeg"/>
  <Override PartName="/ppt/media/image41.jpeg" ContentType="image/jpeg"/>
  <Override PartName="/ppt/media/image42.jpeg" ContentType="image/jpeg"/>
  <Override PartName="/ppt/media/image43.jpeg" ContentType="image/jpeg"/>
  <Override PartName="/ppt/notesSlides/notesSlide91.xml" ContentType="application/vnd.openxmlformats-officedocument.presentationml.notesSlide+xml"/>
  <Override PartName="/ppt/media/image44.jpeg" ContentType="image/jpeg"/>
  <Override PartName="/ppt/media/image45.jpeg" ContentType="image/jpeg"/>
  <Override PartName="/ppt/media/image46.jpeg" ContentType="image/jpeg"/>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media/image47.jpeg" ContentType="image/jpeg"/>
  <Override PartName="/ppt/notesSlides/notesSlide100.xml" ContentType="application/vnd.openxmlformats-officedocument.presentationml.notesSlide+xml"/>
  <Override PartName="/ppt/media/image48.jpeg" ContentType="image/jpeg"/>
  <Override PartName="/ppt/notesSlides/notesSlide101.xml" ContentType="application/vnd.openxmlformats-officedocument.presentationml.notesSlide+xml"/>
  <Override PartName="/ppt/media/image49.jpeg" ContentType="image/jpeg"/>
  <Override PartName="/ppt/notesSlides/notesSlide102.xml" ContentType="application/vnd.openxmlformats-officedocument.presentationml.notesSlide+xml"/>
  <Override PartName="/ppt/media/image50.jpeg" ContentType="image/jpeg"/>
  <Override PartName="/ppt/notesSlides/notesSlide103.xml" ContentType="application/vnd.openxmlformats-officedocument.presentationml.notesSlide+xml"/>
  <Override PartName="/ppt/media/image51.jpeg" ContentType="image/jpeg"/>
  <Override PartName="/ppt/notesSlides/notesSlide104.xml" ContentType="application/vnd.openxmlformats-officedocument.presentationml.notesSlide+xml"/>
  <Override PartName="/ppt/notesSlides/notesSlide105.xml" ContentType="application/vnd.openxmlformats-officedocument.presentationml.notesSlide+xml"/>
  <Override PartName="/ppt/media/image52.jpeg" ContentType="image/jpeg"/>
  <Override PartName="/ppt/notesSlides/notesSlide106.xml" ContentType="application/vnd.openxmlformats-officedocument.presentationml.notesSlide+xml"/>
  <Override PartName="/ppt/media/image53.jpeg" ContentType="image/jpeg"/>
  <Override PartName="/ppt/notesSlides/notesSlide107.xml" ContentType="application/vnd.openxmlformats-officedocument.presentationml.notesSlide+xml"/>
  <Override PartName="/ppt/media/image54.jpeg" ContentType="image/jpeg"/>
  <Override PartName="/ppt/notesSlides/notesSlide108.xml" ContentType="application/vnd.openxmlformats-officedocument.presentationml.notesSlide+xml"/>
  <Override PartName="/ppt/media/image55.jpeg" ContentType="image/jpeg"/>
  <Override PartName="/ppt/notesSlides/notesSlide109.xml" ContentType="application/vnd.openxmlformats-officedocument.presentationml.notesSlide+xml"/>
  <Override PartName="/ppt/media/image56.jpeg" ContentType="image/jpeg"/>
  <Override PartName="/ppt/notesSlides/notesSlide110.xml" ContentType="application/vnd.openxmlformats-officedocument.presentationml.notesSlide+xml"/>
  <Override PartName="/ppt/media/image57.jpeg" ContentType="image/jpeg"/>
  <Override PartName="/ppt/notesSlides/notesSlide111.xml" ContentType="application/vnd.openxmlformats-officedocument.presentationml.notesSlide+xml"/>
  <Override PartName="/ppt/media/image58.jpeg" ContentType="image/jpeg"/>
  <Override PartName="/ppt/notesSlides/notesSlide112.xml" ContentType="application/vnd.openxmlformats-officedocument.presentationml.notesSlide+xml"/>
  <Override PartName="/ppt/media/image59.jpeg" ContentType="image/jpeg"/>
  <Override PartName="/ppt/notesSlides/notesSlide113.xml" ContentType="application/vnd.openxmlformats-officedocument.presentationml.notesSlide+xml"/>
  <Override PartName="/ppt/media/image60.jpeg" ContentType="image/jpeg"/>
  <Override PartName="/ppt/notesSlides/notesSlide114.xml" ContentType="application/vnd.openxmlformats-officedocument.presentationml.notesSlide+xml"/>
  <Override PartName="/ppt/notesSlides/notesSlide115.xml" ContentType="application/vnd.openxmlformats-officedocument.presentationml.notesSlide+xml"/>
  <Override PartName="/ppt/media/image61.jpeg" ContentType="image/jpeg"/>
  <Override PartName="/ppt/media/image6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1pPr>
    <a:lvl2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2pPr>
    <a:lvl3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3pPr>
    <a:lvl4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4pPr>
    <a:lvl5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5pPr>
    <a:lvl6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6pPr>
    <a:lvl7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7pPr>
    <a:lvl8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8pPr>
    <a:lvl9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b="def" i="def"/>
      <a:tcStyle>
        <a:tcBdr/>
        <a:fill>
          <a:solidFill>
            <a:srgbClr val="E7ECF3"/>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b="def" i="def"/>
      <a:tcStyle>
        <a:tcBdr/>
        <a:fill>
          <a:solidFill>
            <a:srgbClr val="ED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b="def" i="def"/>
      <a:tcStyle>
        <a:tcBdr/>
        <a:fill>
          <a:solidFill>
            <a:srgbClr val="EE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635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635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p:nvPr>
            <p:ph type="sldImg"/>
          </p:nvPr>
        </p:nvSpPr>
        <p:spPr>
          <a:xfrm>
            <a:off x="1143000" y="685800"/>
            <a:ext cx="4572000" cy="3429000"/>
          </a:xfrm>
          <a:prstGeom prst="rect">
            <a:avLst/>
          </a:prstGeom>
        </p:spPr>
        <p:txBody>
          <a:bodyPr/>
          <a:lstStyle/>
          <a:p>
            <a:pPr/>
          </a:p>
        </p:txBody>
      </p:sp>
      <p:sp>
        <p:nvSpPr>
          <p:cNvPr id="80" name="Shape 8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300480" latinLnBrk="0">
      <a:defRPr sz="2400">
        <a:latin typeface="+mn-lt"/>
        <a:ea typeface="+mn-ea"/>
        <a:cs typeface="+mn-cs"/>
        <a:sym typeface="Helvetica Neue"/>
      </a:defRPr>
    </a:lvl1pPr>
    <a:lvl2pPr indent="228600" defTabSz="1300480" latinLnBrk="0">
      <a:defRPr sz="2400">
        <a:latin typeface="+mn-lt"/>
        <a:ea typeface="+mn-ea"/>
        <a:cs typeface="+mn-cs"/>
        <a:sym typeface="Helvetica Neue"/>
      </a:defRPr>
    </a:lvl2pPr>
    <a:lvl3pPr indent="457200" defTabSz="1300480" latinLnBrk="0">
      <a:defRPr sz="2400">
        <a:latin typeface="+mn-lt"/>
        <a:ea typeface="+mn-ea"/>
        <a:cs typeface="+mn-cs"/>
        <a:sym typeface="Helvetica Neue"/>
      </a:defRPr>
    </a:lvl3pPr>
    <a:lvl4pPr indent="685800" defTabSz="1300480" latinLnBrk="0">
      <a:defRPr sz="2400">
        <a:latin typeface="+mn-lt"/>
        <a:ea typeface="+mn-ea"/>
        <a:cs typeface="+mn-cs"/>
        <a:sym typeface="Helvetica Neue"/>
      </a:defRPr>
    </a:lvl4pPr>
    <a:lvl5pPr indent="914400" defTabSz="1300480" latinLnBrk="0">
      <a:defRPr sz="2400">
        <a:latin typeface="+mn-lt"/>
        <a:ea typeface="+mn-ea"/>
        <a:cs typeface="+mn-cs"/>
        <a:sym typeface="Helvetica Neue"/>
      </a:defRPr>
    </a:lvl5pPr>
    <a:lvl6pPr indent="1143000" defTabSz="1300480" latinLnBrk="0">
      <a:defRPr sz="2400">
        <a:latin typeface="+mn-lt"/>
        <a:ea typeface="+mn-ea"/>
        <a:cs typeface="+mn-cs"/>
        <a:sym typeface="Helvetica Neue"/>
      </a:defRPr>
    </a:lvl6pPr>
    <a:lvl7pPr indent="1371600" defTabSz="1300480" latinLnBrk="0">
      <a:defRPr sz="2400">
        <a:latin typeface="+mn-lt"/>
        <a:ea typeface="+mn-ea"/>
        <a:cs typeface="+mn-cs"/>
        <a:sym typeface="Helvetica Neue"/>
      </a:defRPr>
    </a:lvl7pPr>
    <a:lvl8pPr indent="1600200" defTabSz="1300480" latinLnBrk="0">
      <a:defRPr sz="2400">
        <a:latin typeface="+mn-lt"/>
        <a:ea typeface="+mn-ea"/>
        <a:cs typeface="+mn-cs"/>
        <a:sym typeface="Helvetica Neue"/>
      </a:defRPr>
    </a:lvl8pPr>
    <a:lvl9pPr indent="1828800" defTabSz="1300480" latinLnBrk="0">
      <a:defRPr sz="24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00.xml.rels><?xml version="1.0" encoding="UTF-8" standalone="yes"?><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Relationships>

</file>

<file path=ppt/notesSlides/_rels/notesSlide101.xml.rels><?xml version="1.0" encoding="UTF-8" standalone="yes"?><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102.xml.rels><?xml version="1.0" encoding="UTF-8" standalone="yes"?><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_rels/notesSlide103.xml.rels><?xml version="1.0" encoding="UTF-8" standalone="yes"?><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Relationships>

</file>

<file path=ppt/notesSlides/_rels/notesSlide104.xml.rels><?xml version="1.0" encoding="UTF-8" standalone="yes"?><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Relationships>

</file>

<file path=ppt/notesSlides/_rels/notesSlide105.xml.rels><?xml version="1.0" encoding="UTF-8" standalone="yes"?><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Relationships>

</file>

<file path=ppt/notesSlides/_rels/notesSlide106.xml.rels><?xml version="1.0" encoding="UTF-8" standalone="yes"?><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Relationships>

</file>

<file path=ppt/notesSlides/_rels/notesSlide107.xml.rels><?xml version="1.0" encoding="UTF-8" standalone="yes"?><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Relationships>

</file>

<file path=ppt/notesSlides/_rels/notesSlide108.xml.rels><?xml version="1.0" encoding="UTF-8" standalone="yes"?><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Relationships>

</file>

<file path=ppt/notesSlides/_rels/notesSlide109.xml.rels><?xml version="1.0" encoding="UTF-8" standalone="yes"?><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0.xml.rels><?xml version="1.0" encoding="UTF-8" standalone="yes"?><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Relationships>

</file>

<file path=ppt/notesSlides/_rels/notesSlide111.xml.rels><?xml version="1.0" encoding="UTF-8" standalone="yes"?><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Relationships>

</file>

<file path=ppt/notesSlides/_rels/notesSlide112.xml.rels><?xml version="1.0" encoding="UTF-8" standalone="yes"?><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Relationships>

</file>

<file path=ppt/notesSlides/_rels/notesSlide113.xml.rels><?xml version="1.0" encoding="UTF-8" standalone="yes"?><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Relationships>

</file>

<file path=ppt/notesSlides/_rels/notesSlide114.xml.rels><?xml version="1.0" encoding="UTF-8" standalone="yes"?><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Relationships>

</file>

<file path=ppt/notesSlides/_rels/notesSlide115.xml.rels><?xml version="1.0" encoding="UTF-8" standalone="yes"?><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 Id="rId3" Type="http://schemas.openxmlformats.org/officeDocument/2006/relationships/hyperlink" Target="http://www.cbinsights.com/blog/trends/startup-death-data" TargetMode="Externa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64.xml.rels><?xml version="1.0" encoding="UTF-8" standalone="yes"?><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65.xml.rels><?xml version="1.0" encoding="UTF-8" standalone="yes"?><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66.xml.rels><?xml version="1.0" encoding="UTF-8" standalone="yes"?><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67.xml.rels><?xml version="1.0" encoding="UTF-8" standalone="yes"?><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68.xml.rels><?xml version="1.0" encoding="UTF-8" standalone="yes"?><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69.xml.rels><?xml version="1.0" encoding="UTF-8" standalone="yes"?><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0.xml.rels><?xml version="1.0" encoding="UTF-8" standalone="yes"?><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71.xml.rels><?xml version="1.0" encoding="UTF-8" standalone="yes"?><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72.xml.rels><?xml version="1.0" encoding="UTF-8" standalone="yes"?><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73.xml.rels><?xml version="1.0" encoding="UTF-8" standalone="yes"?><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74.xml.rels><?xml version="1.0" encoding="UTF-8" standalone="yes"?><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75.xml.rels><?xml version="1.0" encoding="UTF-8" standalone="yes"?><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76.xml.rels><?xml version="1.0" encoding="UTF-8" standalone="yes"?><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77.xml.rels><?xml version="1.0" encoding="UTF-8" standalone="yes"?><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78.xml.rels><?xml version="1.0" encoding="UTF-8" standalone="yes"?><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79.xml.rels><?xml version="1.0" encoding="UTF-8" standalone="yes"?><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0.xml.rels><?xml version="1.0" encoding="UTF-8" standalone="yes"?><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81.xml.rels><?xml version="1.0" encoding="UTF-8" standalone="yes"?><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82.xml.rels><?xml version="1.0" encoding="UTF-8" standalone="yes"?><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83.xml.rels><?xml version="1.0" encoding="UTF-8" standalone="yes"?><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84.xml.rels><?xml version="1.0" encoding="UTF-8" standalone="yes"?><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85.xml.rels><?xml version="1.0" encoding="UTF-8" standalone="yes"?><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86.xml.rels><?xml version="1.0" encoding="UTF-8" standalone="yes"?><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87.xml.rels><?xml version="1.0" encoding="UTF-8" standalone="yes"?><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88.xml.rels><?xml version="1.0" encoding="UTF-8" standalone="yes"?><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89.xml.rels><?xml version="1.0" encoding="UTF-8" standalone="yes"?><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0.xml.rels><?xml version="1.0" encoding="UTF-8" standalone="yes"?><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91.xml.rels><?xml version="1.0" encoding="UTF-8" standalone="yes"?><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92.xml.rels><?xml version="1.0" encoding="UTF-8" standalone="yes"?><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Relationships>

</file>

<file path=ppt/notesSlides/_rels/notesSlide93.xml.rels><?xml version="1.0" encoding="UTF-8" standalone="yes"?><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94.xml.rels><?xml version="1.0" encoding="UTF-8" standalone="yes"?><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Relationships>

</file>

<file path=ppt/notesSlides/_rels/notesSlide95.xml.rels><?xml version="1.0" encoding="UTF-8" standalone="yes"?><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Relationships>

</file>

<file path=ppt/notesSlides/_rels/notesSlide96.xml.rels><?xml version="1.0" encoding="UTF-8" standalone="yes"?><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Relationships>

</file>

<file path=ppt/notesSlides/_rels/notesSlide97.xml.rels><?xml version="1.0" encoding="UTF-8" standalone="yes"?><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Relationships>

</file>

<file path=ppt/notesSlides/_rels/notesSlide98.xml.rels><?xml version="1.0" encoding="UTF-8" standalone="yes"?><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99.xml.rels><?xml version="1.0" encoding="UTF-8" standalone="yes"?><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 name="Shape 84"/>
          <p:cNvSpPr/>
          <p:nvPr>
            <p:ph type="sldImg"/>
          </p:nvPr>
        </p:nvSpPr>
        <p:spPr>
          <a:prstGeom prst="rect">
            <a:avLst/>
          </a:prstGeom>
        </p:spPr>
        <p:txBody>
          <a:bodyPr/>
          <a:lstStyle/>
          <a:p>
            <a:pPr/>
          </a:p>
        </p:txBody>
      </p:sp>
      <p:sp>
        <p:nvSpPr>
          <p:cNvPr id="85" name="Shape 85"/>
          <p:cNvSpPr/>
          <p:nvPr>
            <p:ph type="body" sz="quarter" idx="1"/>
          </p:nvPr>
        </p:nvSpPr>
        <p:spPr>
          <a:prstGeom prst="rect">
            <a:avLst/>
          </a:prstGeom>
        </p:spPr>
        <p:txBody>
          <a:bodyPr/>
          <a:lstStyle/>
          <a:p>
            <a:pPr defTabSz="914400">
              <a:defRPr sz="1100"/>
            </a:pPr>
            <a:r>
              <a:t>Before beginning, get to know our audience:</a:t>
            </a:r>
          </a:p>
          <a:p>
            <a:pPr defTabSz="914400">
              <a:defRPr sz="1100"/>
            </a:pPr>
          </a:p>
          <a:p>
            <a:pPr marL="457200" indent="-317500" defTabSz="914400">
              <a:buClr>
                <a:srgbClr val="000000"/>
              </a:buClr>
              <a:buSzPct val="127271"/>
              <a:buFont typeface="Arial"/>
              <a:buChar char="-"/>
              <a:defRPr sz="1100"/>
            </a:pPr>
            <a:r>
              <a:t>Who is a developer/engineer, designer, project manager, other?</a:t>
            </a:r>
          </a:p>
          <a:p>
            <a:pPr marL="457200" indent="-317500" defTabSz="914400">
              <a:buClr>
                <a:srgbClr val="000000"/>
              </a:buClr>
              <a:buSzPct val="127271"/>
              <a:buFont typeface="Arial"/>
              <a:buChar char="-"/>
              <a:defRPr sz="1100"/>
            </a:pPr>
            <a:r>
              <a:t>Who has been in a startup</a:t>
            </a:r>
          </a:p>
          <a:p>
            <a:pPr marL="457200" indent="-317500" defTabSz="914400">
              <a:buClr>
                <a:srgbClr val="000000"/>
              </a:buClr>
              <a:buSzPct val="127271"/>
              <a:buFont typeface="Arial"/>
              <a:buChar char="-"/>
              <a:defRPr sz="1100"/>
            </a:pPr>
            <a:r>
              <a:t>Who works in an enterprise company → note that this is applicable here too and Jeff has a new book coming out</a:t>
            </a:r>
          </a:p>
          <a:p>
            <a:pPr marL="457200" indent="-317500" defTabSz="914400">
              <a:buClr>
                <a:srgbClr val="000000"/>
              </a:buClr>
              <a:buSzPct val="127271"/>
              <a:buFont typeface="Arial"/>
              <a:buChar char="-"/>
              <a:defRPr sz="1100"/>
            </a:pPr>
            <a:r>
              <a:t>Who is a first time Codemash participant?</a:t>
            </a:r>
          </a:p>
          <a:p>
            <a:pPr defTabSz="914400">
              <a:defRPr sz="1100"/>
            </a:pPr>
          </a:p>
          <a:p>
            <a:pPr defTabSz="914400">
              <a:defRPr sz="1100"/>
            </a:pPr>
            <a:r>
              <a:t>The spirit of Codemash is to learn something new, try things outside of your comfort zone. We’re going to do that today and have fun too.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1.2 billion dollars worth of software.</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a:r>
              <a:t>On May 8, I was scheduled for surgery to have it removed.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1" name="Shape 821"/>
          <p:cNvSpPr/>
          <p:nvPr>
            <p:ph type="sldImg"/>
          </p:nvPr>
        </p:nvSpPr>
        <p:spPr>
          <a:prstGeom prst="rect">
            <a:avLst/>
          </a:prstGeom>
        </p:spPr>
        <p:txBody>
          <a:bodyPr/>
          <a:lstStyle/>
          <a:p>
            <a:pPr/>
          </a:p>
        </p:txBody>
      </p:sp>
      <p:sp>
        <p:nvSpPr>
          <p:cNvPr id="822" name="Shape 822"/>
          <p:cNvSpPr/>
          <p:nvPr>
            <p:ph type="body" sz="quarter" idx="1"/>
          </p:nvPr>
        </p:nvSpPr>
        <p:spPr>
          <a:prstGeom prst="rect">
            <a:avLst/>
          </a:prstGeom>
        </p:spPr>
        <p:txBody>
          <a:bodyPr/>
          <a:lstStyle/>
          <a:p>
            <a:pPr/>
            <a:r>
              <a:t>A few weeks after surgery, I went through a six week course of radiation</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5" name="Shape 825"/>
          <p:cNvSpPr/>
          <p:nvPr>
            <p:ph type="sldImg"/>
          </p:nvPr>
        </p:nvSpPr>
        <p:spPr>
          <a:prstGeom prst="rect">
            <a:avLst/>
          </a:prstGeom>
        </p:spPr>
        <p:txBody>
          <a:bodyPr/>
          <a:lstStyle/>
          <a:p>
            <a:pPr/>
          </a:p>
        </p:txBody>
      </p:sp>
      <p:sp>
        <p:nvSpPr>
          <p:cNvPr id="826" name="Shape 826"/>
          <p:cNvSpPr/>
          <p:nvPr>
            <p:ph type="body" sz="quarter" idx="1"/>
          </p:nvPr>
        </p:nvSpPr>
        <p:spPr>
          <a:prstGeom prst="rect">
            <a:avLst/>
          </a:prstGeom>
        </p:spPr>
        <p:txBody>
          <a:bodyPr/>
          <a:lstStyle/>
          <a:p>
            <a:pPr/>
            <a:r>
              <a:t>I also went on chemo therapy for a year.</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9" name="Shape 829"/>
          <p:cNvSpPr/>
          <p:nvPr>
            <p:ph type="sldImg"/>
          </p:nvPr>
        </p:nvSpPr>
        <p:spPr>
          <a:prstGeom prst="rect">
            <a:avLst/>
          </a:prstGeom>
        </p:spPr>
        <p:txBody>
          <a:bodyPr/>
          <a:lstStyle/>
          <a:p>
            <a:pPr/>
          </a:p>
        </p:txBody>
      </p:sp>
      <p:sp>
        <p:nvSpPr>
          <p:cNvPr id="830" name="Shape 830"/>
          <p:cNvSpPr/>
          <p:nvPr>
            <p:ph type="body" sz="quarter" idx="1"/>
          </p:nvPr>
        </p:nvSpPr>
        <p:spPr>
          <a:prstGeom prst="rect">
            <a:avLst/>
          </a:prstGeom>
        </p:spPr>
        <p:txBody>
          <a:bodyPr/>
          <a:lstStyle/>
          <a:p>
            <a:pPr/>
            <a:r>
              <a:t>I now get checked for new growth by getting an MRI every 4 months. In fact, I just joined the double digit club with my 10th MRI just yesterday. This is not a club you want to be in. Fortunately, all of my scans have come back showing things are stable. The white spot you see there is scar tissue left over from the surgery.</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3" name="Shape 833"/>
          <p:cNvSpPr/>
          <p:nvPr>
            <p:ph type="sldImg"/>
          </p:nvPr>
        </p:nvSpPr>
        <p:spPr>
          <a:prstGeom prst="rect">
            <a:avLst/>
          </a:prstGeom>
        </p:spPr>
        <p:txBody>
          <a:bodyPr/>
          <a:lstStyle/>
          <a:p>
            <a:pPr/>
          </a:p>
        </p:txBody>
      </p:sp>
      <p:sp>
        <p:nvSpPr>
          <p:cNvPr id="834" name="Shape 834"/>
          <p:cNvSpPr/>
          <p:nvPr>
            <p:ph type="body" sz="quarter" idx="1"/>
          </p:nvPr>
        </p:nvSpPr>
        <p:spPr>
          <a:prstGeom prst="rect">
            <a:avLst/>
          </a:prstGeom>
        </p:spPr>
        <p:txBody>
          <a:bodyPr/>
          <a:lstStyle/>
          <a:p>
            <a:pPr/>
            <a:r>
              <a:t>So there, in just a couple of minutes, you know pretty much all you need to know at the high level about what my health situation has been like over the last two years. Of course, there’s much more to the story than that however.</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7" name="Shape 837"/>
          <p:cNvSpPr/>
          <p:nvPr>
            <p:ph type="sldImg"/>
          </p:nvPr>
        </p:nvSpPr>
        <p:spPr>
          <a:prstGeom prst="rect">
            <a:avLst/>
          </a:prstGeom>
        </p:spPr>
        <p:txBody>
          <a:bodyPr/>
          <a:lstStyle/>
          <a:p>
            <a:pPr/>
          </a:p>
        </p:txBody>
      </p:sp>
      <p:sp>
        <p:nvSpPr>
          <p:cNvPr id="838" name="Shape 838"/>
          <p:cNvSpPr/>
          <p:nvPr>
            <p:ph type="body" sz="quarter" idx="1"/>
          </p:nvPr>
        </p:nvSpPr>
        <p:spPr>
          <a:prstGeom prst="rect">
            <a:avLst/>
          </a:prstGeom>
        </p:spPr>
        <p:txBody>
          <a:bodyPr/>
          <a:lstStyle/>
          <a:p>
            <a:pPr/>
            <a:r>
              <a:t>For example, I could tell you that the story doesn’t really begin on March 22, 2014. The story really begins in January of 2002 when out of the blue my mom suffered a grand mal seizure that was brought on by a much more aggressive brain tumor that would kill her in under a year.  I could also tell you that I suffered a 4 minute grand mal seizure after the ambulance took me from the urgent care center to the hospital.</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1" name="Shape 841"/>
          <p:cNvSpPr/>
          <p:nvPr>
            <p:ph type="sldImg"/>
          </p:nvPr>
        </p:nvSpPr>
        <p:spPr>
          <a:prstGeom prst="rect">
            <a:avLst/>
          </a:prstGeom>
        </p:spPr>
        <p:txBody>
          <a:bodyPr/>
          <a:lstStyle/>
          <a:p>
            <a:pPr/>
          </a:p>
        </p:txBody>
      </p:sp>
      <p:sp>
        <p:nvSpPr>
          <p:cNvPr id="842" name="Shape 842"/>
          <p:cNvSpPr/>
          <p:nvPr>
            <p:ph type="body" sz="quarter" idx="1"/>
          </p:nvPr>
        </p:nvSpPr>
        <p:spPr>
          <a:prstGeom prst="rect">
            <a:avLst/>
          </a:prstGeom>
        </p:spPr>
        <p:txBody>
          <a:bodyPr/>
          <a:lstStyle/>
          <a:p>
            <a:pPr/>
            <a:r>
              <a:t>I ran a half marathon 5 days before my surgery and had a mini-seizure about two miles into the run.</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5" name="Shape 845"/>
          <p:cNvSpPr/>
          <p:nvPr>
            <p:ph type="sldImg"/>
          </p:nvPr>
        </p:nvSpPr>
        <p:spPr>
          <a:prstGeom prst="rect">
            <a:avLst/>
          </a:prstGeom>
        </p:spPr>
        <p:txBody>
          <a:bodyPr/>
          <a:lstStyle/>
          <a:p>
            <a:pPr/>
          </a:p>
        </p:txBody>
      </p:sp>
      <p:sp>
        <p:nvSpPr>
          <p:cNvPr id="846" name="Shape 846"/>
          <p:cNvSpPr/>
          <p:nvPr>
            <p:ph type="body" sz="quarter" idx="1"/>
          </p:nvPr>
        </p:nvSpPr>
        <p:spPr>
          <a:prstGeom prst="rect">
            <a:avLst/>
          </a:prstGeom>
        </p:spPr>
        <p:txBody>
          <a:bodyPr/>
          <a:lstStyle/>
          <a:p>
            <a:pPr/>
            <a:r>
              <a:t>And did you know before going into brain surgery, they initial the side they’re going to cut on so they don’t get the wrong side?</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9" name="Shape 849"/>
          <p:cNvSpPr/>
          <p:nvPr>
            <p:ph type="sldImg"/>
          </p:nvPr>
        </p:nvSpPr>
        <p:spPr>
          <a:prstGeom prst="rect">
            <a:avLst/>
          </a:prstGeom>
        </p:spPr>
        <p:txBody>
          <a:bodyPr/>
          <a:lstStyle/>
          <a:p>
            <a:pPr/>
          </a:p>
        </p:txBody>
      </p:sp>
      <p:sp>
        <p:nvSpPr>
          <p:cNvPr id="850" name="Shape 850"/>
          <p:cNvSpPr/>
          <p:nvPr>
            <p:ph type="body" sz="quarter" idx="1"/>
          </p:nvPr>
        </p:nvSpPr>
        <p:spPr>
          <a:prstGeom prst="rect">
            <a:avLst/>
          </a:prstGeom>
        </p:spPr>
        <p:txBody>
          <a:bodyPr/>
          <a:lstStyle/>
          <a:p>
            <a:pPr/>
            <a:r>
              <a:t>Also, on the day of the surgery, I was told that the MRI they did on me that day made them very worried that it was in fact a high grade tumor that might mean I had only a year to live. I would have to wait 5 days to hear the results.</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Shape 853"/>
          <p:cNvSpPr/>
          <p:nvPr>
            <p:ph type="sldImg"/>
          </p:nvPr>
        </p:nvSpPr>
        <p:spPr>
          <a:prstGeom prst="rect">
            <a:avLst/>
          </a:prstGeom>
        </p:spPr>
        <p:txBody>
          <a:bodyPr/>
          <a:lstStyle/>
          <a:p>
            <a:pPr/>
          </a:p>
        </p:txBody>
      </p:sp>
      <p:sp>
        <p:nvSpPr>
          <p:cNvPr id="854" name="Shape 854"/>
          <p:cNvSpPr/>
          <p:nvPr>
            <p:ph type="body" sz="quarter" idx="1"/>
          </p:nvPr>
        </p:nvSpPr>
        <p:spPr>
          <a:prstGeom prst="rect">
            <a:avLst/>
          </a:prstGeom>
        </p:spPr>
        <p:txBody>
          <a:bodyPr/>
          <a:lstStyle/>
          <a:p>
            <a:pPr/>
            <a:r>
              <a:t>And, I have the most bad-ass scar of anyone in the room.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hich of these projects was the most expensive of all? In fact I'll step out on a limb and say no one in this room has worked on a project more expensive than this one.</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7" name="Shape 857"/>
          <p:cNvSpPr/>
          <p:nvPr>
            <p:ph type="sldImg"/>
          </p:nvPr>
        </p:nvSpPr>
        <p:spPr>
          <a:prstGeom prst="rect">
            <a:avLst/>
          </a:prstGeom>
        </p:spPr>
        <p:txBody>
          <a:bodyPr/>
          <a:lstStyle/>
          <a:p>
            <a:pPr/>
          </a:p>
        </p:txBody>
      </p:sp>
      <p:sp>
        <p:nvSpPr>
          <p:cNvPr id="858" name="Shape 858"/>
          <p:cNvSpPr/>
          <p:nvPr>
            <p:ph type="body" sz="quarter" idx="1"/>
          </p:nvPr>
        </p:nvSpPr>
        <p:spPr>
          <a:prstGeom prst="rect">
            <a:avLst/>
          </a:prstGeom>
        </p:spPr>
        <p:txBody>
          <a:bodyPr/>
          <a:lstStyle/>
          <a:p>
            <a:pPr/>
            <a:r>
              <a:t>And when you get radiation, your head gets bolted down by this terrifying mask that makes it impossible to move.</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1" name="Shape 861"/>
          <p:cNvSpPr/>
          <p:nvPr>
            <p:ph type="sldImg"/>
          </p:nvPr>
        </p:nvSpPr>
        <p:spPr>
          <a:prstGeom prst="rect">
            <a:avLst/>
          </a:prstGeom>
        </p:spPr>
        <p:txBody>
          <a:bodyPr/>
          <a:lstStyle/>
          <a:p>
            <a:pPr/>
          </a:p>
        </p:txBody>
      </p:sp>
      <p:sp>
        <p:nvSpPr>
          <p:cNvPr id="862" name="Shape 862"/>
          <p:cNvSpPr/>
          <p:nvPr>
            <p:ph type="body" sz="quarter" idx="1"/>
          </p:nvPr>
        </p:nvSpPr>
        <p:spPr>
          <a:prstGeom prst="rect">
            <a:avLst/>
          </a:prstGeom>
        </p:spPr>
        <p:txBody>
          <a:bodyPr/>
          <a:lstStyle/>
          <a:p>
            <a:pPr/>
            <a:r>
              <a:t>And maybe the happiest day along the way was the day I got to drive again after being forced off the road by my seizure for six months.</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5" name="Shape 865"/>
          <p:cNvSpPr/>
          <p:nvPr>
            <p:ph type="sldImg"/>
          </p:nvPr>
        </p:nvSpPr>
        <p:spPr>
          <a:prstGeom prst="rect">
            <a:avLst/>
          </a:prstGeom>
        </p:spPr>
        <p:txBody>
          <a:bodyPr/>
          <a:lstStyle/>
          <a:p>
            <a:pPr/>
          </a:p>
        </p:txBody>
      </p:sp>
      <p:sp>
        <p:nvSpPr>
          <p:cNvPr id="866" name="Shape 866"/>
          <p:cNvSpPr/>
          <p:nvPr>
            <p:ph type="body" sz="quarter" idx="1"/>
          </p:nvPr>
        </p:nvSpPr>
        <p:spPr>
          <a:prstGeom prst="rect">
            <a:avLst/>
          </a:prstGeom>
        </p:spPr>
        <p:txBody>
          <a:bodyPr/>
          <a:lstStyle/>
          <a:p>
            <a:pPr/>
            <a:r>
              <a:t>And now you know, the rest of the story. Except you really don’t. I could provide many additional layers of detail that flesh out the complete tale. And if you catch me after the session is done, perhaps I will.</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Shape 872"/>
          <p:cNvSpPr/>
          <p:nvPr>
            <p:ph type="sldImg"/>
          </p:nvPr>
        </p:nvSpPr>
        <p:spPr>
          <a:prstGeom prst="rect">
            <a:avLst/>
          </a:prstGeom>
        </p:spPr>
        <p:txBody>
          <a:bodyPr/>
          <a:lstStyle/>
          <a:p>
            <a:pPr/>
          </a:p>
        </p:txBody>
      </p:sp>
      <p:sp>
        <p:nvSpPr>
          <p:cNvPr id="873" name="Shape 873"/>
          <p:cNvSpPr/>
          <p:nvPr>
            <p:ph type="body" sz="quarter" idx="1"/>
          </p:nvPr>
        </p:nvSpPr>
        <p:spPr>
          <a:prstGeom prst="rect">
            <a:avLst/>
          </a:prstGeom>
        </p:spPr>
        <p:txBody>
          <a:bodyPr/>
          <a:lstStyle/>
          <a:p>
            <a:pPr/>
            <a:r>
              <a:t>If you’ve done any form of agile development at all, you’ve no doubt been exposed to working with User Stories. A few years ago, Jeff Patton pioneered a method of using stories together into a map.</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0" name="Shape 880"/>
          <p:cNvSpPr/>
          <p:nvPr>
            <p:ph type="sldImg"/>
          </p:nvPr>
        </p:nvSpPr>
        <p:spPr>
          <a:prstGeom prst="rect">
            <a:avLst/>
          </a:prstGeom>
        </p:spPr>
        <p:txBody>
          <a:bodyPr/>
          <a:lstStyle/>
          <a:p>
            <a:pPr/>
          </a:p>
        </p:txBody>
      </p:sp>
      <p:sp>
        <p:nvSpPr>
          <p:cNvPr id="881" name="Shape 881"/>
          <p:cNvSpPr/>
          <p:nvPr>
            <p:ph type="body" sz="quarter" idx="1"/>
          </p:nvPr>
        </p:nvSpPr>
        <p:spPr>
          <a:prstGeom prst="rect">
            <a:avLst/>
          </a:prstGeom>
        </p:spPr>
        <p:txBody>
          <a:bodyPr/>
          <a:lstStyle/>
          <a:p>
            <a:pPr/>
            <a:r>
              <a:t>Here’s an example of a story map for the story I told you. Time generally flows linearly in these, but that need not be the case if you have a more complex interaction to describe.</a:t>
            </a:r>
          </a:p>
          <a:p>
            <a:pPr/>
          </a:p>
          <a:p>
            <a:pPr/>
            <a:r>
              <a:t>Your map, like your product, has a backbone that supports the details. You begin by thinking of the simplest tale that can cover that backbone.</a:t>
            </a:r>
          </a:p>
          <a:p>
            <a:pPr/>
          </a:p>
          <a:p>
            <a:pPr/>
            <a:r>
              <a:t>Subsequent iterations can provide a more complete picture, but you’re better off figuring out if people even care before investing more time.</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8" name="Shape 898"/>
          <p:cNvSpPr/>
          <p:nvPr>
            <p:ph type="sldImg"/>
          </p:nvPr>
        </p:nvSpPr>
        <p:spPr>
          <a:prstGeom prst="rect">
            <a:avLst/>
          </a:prstGeom>
        </p:spPr>
        <p:txBody>
          <a:bodyPr/>
          <a:lstStyle/>
          <a:p>
            <a:pPr/>
          </a:p>
        </p:txBody>
      </p:sp>
      <p:sp>
        <p:nvSpPr>
          <p:cNvPr id="899" name="Shape 899"/>
          <p:cNvSpPr/>
          <p:nvPr>
            <p:ph type="body" sz="quarter" idx="1"/>
          </p:nvPr>
        </p:nvSpPr>
        <p:spPr>
          <a:prstGeom prst="rect">
            <a:avLst/>
          </a:prstGeom>
        </p:spPr>
        <p:txBody>
          <a:bodyPr/>
          <a:lstStyle/>
          <a:p>
            <a:pPr/>
            <a:r>
              <a:t>Mike authors this section:</a:t>
            </a:r>
          </a:p>
          <a:p>
            <a:pPr/>
          </a:p>
          <a:p>
            <a:pPr/>
            <a:r>
              <a:t>Lecture (15 minutes)</a:t>
            </a:r>
          </a:p>
          <a:p>
            <a:pPr/>
            <a:r>
              <a:t>Summary of lessons learned</a:t>
            </a:r>
          </a:p>
          <a:p>
            <a:pPr/>
            <a:r>
              <a:t>How we used Lean to prepare this presentation</a:t>
            </a:r>
          </a:p>
          <a:p>
            <a:pPr/>
            <a:r>
              <a:t>Resources for future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And unfortunately, I've worked on more than one </a:t>
            </a:r>
          </a:p>
          <a:p>
            <a:pPr/>
          </a:p>
          <a:p>
            <a:pPr/>
            <a:r>
              <a:t>project that has ended up canceled before it was ever used, </a:t>
            </a:r>
          </a:p>
          <a:p>
            <a:pPr/>
          </a:p>
          <a:p>
            <a:pPr/>
            <a:r>
              <a:t>or released to overwhelming disinterest.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People have to </a:t>
            </a:r>
            <a:r>
              <a:rPr b="1"/>
              <a:t>desire</a:t>
            </a:r>
            <a:r>
              <a:t> your product before they'll </a:t>
            </a:r>
            <a:r>
              <a:rPr b="1"/>
              <a:t>try it</a:t>
            </a:r>
            <a:r>
              <a:t>,</a:t>
            </a:r>
          </a:p>
          <a:p>
            <a:pPr/>
            <a:r>
              <a:rPr b="1"/>
              <a:t>useable</a:t>
            </a:r>
            <a:r>
              <a:t> before it can become </a:t>
            </a:r>
            <a:r>
              <a:rPr b="1"/>
              <a:t>useful</a:t>
            </a:r>
            <a:r>
              <a:t>,</a:t>
            </a:r>
          </a:p>
          <a:p>
            <a:pPr/>
            <a:r>
              <a:t>degree to which it is useful will determine it's </a:t>
            </a:r>
            <a:r>
              <a:rPr b="1"/>
              <a:t>value</a:t>
            </a:r>
            <a:r>
              <a:t>. </a:t>
            </a:r>
          </a:p>
          <a:p>
            <a:pPr/>
          </a:p>
          <a:p>
            <a:pPr/>
            <a:r>
              <a:t>Build something </a:t>
            </a:r>
            <a:r>
              <a:rPr b="1"/>
              <a:t>valuable</a:t>
            </a:r>
            <a:r>
              <a:t> and it will be much easier to turn that value into </a:t>
            </a:r>
            <a:r>
              <a:rPr b="1"/>
              <a:t>profit</a:t>
            </a:r>
            <a:r>
              <a:t>.</a:t>
            </a:r>
          </a:p>
          <a:p>
            <a:pPr/>
          </a:p>
          <a:p>
            <a:pPr/>
            <a:r>
              <a:t>Skip at your peril. We know because we've been there.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Slashgear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video aggregation app presented videos from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can't get much better placement than coming preinstalled on every new Samsung phone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stable, scalable, and well tested.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ROI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The accumulation of low value features:</a:t>
            </a:r>
          </a:p>
          <a:p>
            <a:pPr/>
          </a:p>
          <a:p>
            <a:pPr marL="240631" indent="-240631">
              <a:buSzPct val="100000"/>
              <a:buChar char="*"/>
            </a:pPr>
            <a:r>
              <a:t>Features add complexity &amp; cost to maintain</a:t>
            </a:r>
          </a:p>
          <a:p>
            <a:pPr marL="240631" indent="-240631">
              <a:buSzPct val="100000"/>
              <a:buChar char="*"/>
            </a:pPr>
            <a:r>
              <a:t>Cost becomes infinite when multiplied by the long term impact of low-value features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a:p>
        </p:txBody>
      </p:sp>
      <p:sp>
        <p:nvSpPr>
          <p:cNvPr id="99" name="Shape 99"/>
          <p:cNvSpPr/>
          <p:nvPr>
            <p:ph type="body" sz="quarter" idx="1"/>
          </p:nvPr>
        </p:nvSpPr>
        <p:spPr>
          <a:prstGeom prst="rect">
            <a:avLst/>
          </a:prstGeom>
        </p:spPr>
        <p:txBody>
          <a:bodyPr/>
          <a:lstStyle/>
          <a:p>
            <a:pPr defTabSz="914400">
              <a:defRPr sz="1000">
                <a:solidFill>
                  <a:srgbClr val="FF9900"/>
                </a:solidFill>
              </a:defRPr>
            </a:pPr>
            <a:r>
              <a:t>[GINA] INTROS</a:t>
            </a:r>
            <a:endParaRPr sz="1100"/>
          </a:p>
          <a:p>
            <a:pPr lvl="1" marL="914400" indent="-292100" defTabSz="914400">
              <a:buClr>
                <a:srgbClr val="000000"/>
              </a:buClr>
              <a:buSzPct val="100000"/>
              <a:buFont typeface="Arial"/>
              <a:buChar char="-"/>
              <a:defRPr sz="1000"/>
            </a:pPr>
            <a:r>
              <a:t>Gina Winkler, Managing Director</a:t>
            </a:r>
            <a:endParaRPr sz="1100"/>
          </a:p>
          <a:p>
            <a:pPr lvl="1" marL="914400" indent="-292100" defTabSz="914400">
              <a:buClr>
                <a:srgbClr val="000000"/>
              </a:buClr>
              <a:buSzPct val="100000"/>
              <a:buFont typeface="Arial"/>
              <a:buChar char="-"/>
              <a:defRPr sz="1000"/>
            </a:pPr>
            <a:r>
              <a:t>Mike Doel, VP Engineering</a:t>
            </a:r>
            <a:endParaRPr sz="1100"/>
          </a:p>
          <a:p>
            <a:pPr lvl="2" marL="1371600" indent="-292100" defTabSz="914400">
              <a:buClr>
                <a:srgbClr val="000000"/>
              </a:buClr>
              <a:buSzPct val="100000"/>
              <a:buFont typeface="Arial"/>
              <a:buChar char="-"/>
              <a:defRPr sz="1000"/>
            </a:pPr>
            <a:r>
              <a:t>Also known as Principals</a:t>
            </a:r>
            <a:endParaRPr sz="1100"/>
          </a:p>
          <a:p>
            <a:pPr defTabSz="914400">
              <a:defRPr sz="1000"/>
            </a:pPr>
          </a:p>
          <a:p>
            <a:pPr lvl="1" marL="914400" indent="-292100" defTabSz="914400">
              <a:buClr>
                <a:srgbClr val="000000"/>
              </a:buClr>
              <a:buSzPct val="100000"/>
              <a:buFont typeface="Arial"/>
              <a:buChar char="-"/>
              <a:defRPr sz="1000"/>
            </a:pPr>
            <a:r>
              <a:t>Both previously worked for AOL/Netscape, launched startups, succeeded, failed, etc.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marL="240631" indent="-240631">
              <a:buSzPct val="100000"/>
              <a:buChar char="•"/>
            </a:pPr>
            <a:r>
              <a:t>Design or Product</a:t>
            </a:r>
          </a:p>
          <a:p>
            <a:pPr marL="240631" indent="-240631">
              <a:buSzPct val="100000"/>
              <a:buChar char="•"/>
            </a:pPr>
            <a:r>
              <a:t>Engineering</a:t>
            </a:r>
          </a:p>
          <a:p>
            <a:pPr marL="240631" indent="-240631">
              <a:buSzPct val="100000"/>
              <a:buChar char="•"/>
            </a:pPr>
            <a:r>
              <a:t>Project Management</a:t>
            </a:r>
          </a:p>
          <a:p>
            <a:pPr marL="240631" indent="-240631">
              <a:buSzPct val="100000"/>
              <a:buChar char="•"/>
            </a:pPr>
            <a:r>
              <a:t>Business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marL="240631" indent="-240631">
              <a:buSzPct val="100000"/>
              <a:buChar char="•"/>
            </a:pPr>
            <a:r>
              <a:t>Green field projects</a:t>
            </a:r>
          </a:p>
          <a:p>
            <a:pPr marL="240631" indent="-240631">
              <a:buSzPct val="100000"/>
              <a:buChar char="•"/>
            </a:pPr>
            <a:r>
              <a:t>Brown field projects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marL="240631" indent="-240631">
              <a:buSzPct val="100000"/>
              <a:buChar char="•"/>
            </a:pPr>
            <a:r>
              <a:t>Waterfall</a:t>
            </a:r>
          </a:p>
          <a:p>
            <a:pPr marL="240631" indent="-240631">
              <a:buSzPct val="100000"/>
              <a:buChar char="•"/>
            </a:pPr>
            <a:r>
              <a:t>Thinks they do Agile</a:t>
            </a:r>
          </a:p>
          <a:p>
            <a:pPr marL="240631" indent="-240631">
              <a:buSzPct val="100000"/>
              <a:buChar char="•"/>
            </a:pPr>
            <a:r>
              <a:t>Actually do Agile</a:t>
            </a:r>
          </a:p>
          <a:p>
            <a:pPr marL="240631" indent="-240631">
              <a:buSzPct val="100000"/>
              <a:buChar char="•"/>
            </a:pPr>
            <a:r>
              <a:t>Hate Agile and wish people would shut up about it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marL="240631" indent="-240631">
              <a:buSzPct val="100000"/>
              <a:buChar char="•"/>
            </a:pPr>
            <a:r>
              <a:t>Startups</a:t>
            </a:r>
          </a:p>
          <a:p>
            <a:pPr marL="240631" indent="-240631">
              <a:buSzPct val="100000"/>
              <a:buChar char="•"/>
            </a:pPr>
            <a:r>
              <a:t>The Enterprise</a:t>
            </a:r>
          </a:p>
          <a:p>
            <a:pPr marL="240631" indent="-240631">
              <a:buSzPct val="100000"/>
              <a:buChar char="•"/>
            </a:pPr>
            <a:r>
              <a:t>Car Companies</a:t>
            </a:r>
          </a:p>
          <a:p>
            <a:pPr marL="240631" indent="-240631">
              <a:buSzPct val="100000"/>
              <a:buChar char="•"/>
            </a:pPr>
            <a:r>
              <a:t>Software Hipsters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defTabSz="914400">
              <a:defRPr sz="1100">
                <a:solidFill>
                  <a:srgbClr val="FF9900"/>
                </a:solidFill>
              </a:defRPr>
            </a:pPr>
            <a:r>
              <a:t>[DOEL]</a:t>
            </a:r>
          </a:p>
          <a:p>
            <a:pPr defTabSz="914400">
              <a:defRPr sz="900"/>
            </a:pPr>
          </a:p>
          <a:p>
            <a:pPr defTabSz="914400">
              <a:defRPr sz="900"/>
            </a:pPr>
            <a:r>
              <a:t>Explain idea</a:t>
            </a:r>
            <a:endParaRPr sz="1100"/>
          </a:p>
          <a:p>
            <a:pPr defTabSz="914400">
              <a:defRPr sz="900"/>
            </a:pPr>
          </a:p>
          <a:p>
            <a:pPr defTabSz="914400">
              <a:defRPr sz="900"/>
            </a:pPr>
            <a:r>
              <a:t>Thoughts from room?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defTabSz="914400">
              <a:defRPr sz="1300"/>
            </a:pPr>
            <a:endParaRPr>
              <a:latin typeface="Pontano Sans"/>
              <a:ea typeface="Pontano Sans"/>
              <a:cs typeface="Pontano Sans"/>
              <a:sym typeface="Pontano Sans"/>
            </a:endParaRPr>
          </a:p>
          <a:p>
            <a:pPr marL="457200" indent="-292100" defTabSz="914400">
              <a:buClr>
                <a:srgbClr val="000000"/>
              </a:buClr>
              <a:buSzPct val="100000"/>
              <a:buFont typeface="Helvetica"/>
              <a:buChar char="-"/>
              <a:defRPr sz="1300">
                <a:latin typeface="Pontano Sans"/>
                <a:ea typeface="Pontano Sans"/>
                <a:cs typeface="Pontano Sans"/>
                <a:sym typeface="Pontano Sans"/>
              </a:defRPr>
            </a:pPr>
            <a:r>
              <a:t>This gentleman’s dog got bitten by a raccoon.  So he built a trap and this is what he caught.</a:t>
            </a:r>
          </a:p>
          <a:p>
            <a:pPr lvl="1" marL="914400" indent="-292100" defTabSz="914400">
              <a:buClr>
                <a:srgbClr val="000000"/>
              </a:buClr>
              <a:buSzPct val="100000"/>
              <a:buFont typeface="Helvetica"/>
              <a:buChar char="-"/>
              <a:defRPr sz="1300">
                <a:latin typeface="Pontano Sans"/>
                <a:ea typeface="Pontano Sans"/>
                <a:cs typeface="Pontano Sans"/>
                <a:sym typeface="Pontano Sans"/>
              </a:defRPr>
            </a:pPr>
            <a:r>
              <a:t>the point here is, we will not know if our product will get used, if it will solve a real problem </a:t>
            </a:r>
            <a:r>
              <a:t>or even be used the right way until we put something in the customer’s hands</a:t>
            </a:r>
          </a:p>
          <a:p>
            <a:pPr lvl="1" marL="914400" indent="-292100" defTabSz="914400">
              <a:buClr>
                <a:srgbClr val="000000"/>
              </a:buClr>
              <a:buSzPct val="100000"/>
              <a:buFont typeface="Helvetica"/>
              <a:buChar char="-"/>
              <a:defRPr sz="1300">
                <a:latin typeface="Pontano Sans"/>
                <a:ea typeface="Pontano Sans"/>
                <a:cs typeface="Pontano Sans"/>
                <a:sym typeface="Pontano Sans"/>
              </a:defRPr>
            </a:pPr>
            <a:r>
              <a:t>the key is, </a:t>
            </a:r>
            <a:r>
              <a:rPr u="sng"/>
              <a:t>what we put in their hands doesn’t have to be complete</a:t>
            </a:r>
            <a:r>
              <a:t>.  </a:t>
            </a:r>
          </a:p>
          <a:p>
            <a:pPr lvl="1" marL="914400" indent="-292100" defTabSz="914400">
              <a:buClr>
                <a:srgbClr val="000000"/>
              </a:buClr>
              <a:buSzPct val="100000"/>
              <a:buFont typeface="Helvetica"/>
              <a:buChar char="-"/>
              <a:defRPr sz="1300">
                <a:latin typeface="Pontano Sans"/>
                <a:ea typeface="Pontano Sans"/>
                <a:cs typeface="Pontano Sans"/>
                <a:sym typeface="Pontano Sans"/>
              </a:defRPr>
            </a:pPr>
            <a:r>
              <a:t>Valuable </a:t>
            </a:r>
            <a:r>
              <a:rPr u="sng"/>
              <a:t>learning can be obtained with very little effort</a:t>
            </a:r>
            <a:r>
              <a:t>, and no lines of code..</a:t>
            </a:r>
          </a:p>
          <a:p>
            <a:pPr defTabSz="914400">
              <a:defRPr sz="1300"/>
            </a:pPr>
            <a:endParaRPr>
              <a:latin typeface="Pontano Sans"/>
              <a:ea typeface="Pontano Sans"/>
              <a:cs typeface="Pontano Sans"/>
              <a:sym typeface="Pontano Sans"/>
            </a:endParaRPr>
          </a:p>
          <a:p>
            <a:pPr marL="457200" indent="-292100" defTabSz="914400">
              <a:buClr>
                <a:srgbClr val="000000"/>
              </a:buClr>
              <a:buSzPct val="100000"/>
              <a:buFont typeface="Helvetica"/>
              <a:buChar char="-"/>
              <a:defRPr sz="1300">
                <a:latin typeface="Pontano Sans"/>
                <a:ea typeface="Pontano Sans"/>
                <a:cs typeface="Pontano Sans"/>
                <a:sym typeface="Pontano Sans"/>
              </a:defRPr>
            </a:pPr>
            <a:r>
              <a:t>When this happens, bc </a:t>
            </a:r>
            <a:r>
              <a:rPr u="sng"/>
              <a:t>it’s already out there</a:t>
            </a:r>
            <a:r>
              <a:t>…</a:t>
            </a:r>
          </a:p>
          <a:p>
            <a:pPr lvl="1" marL="914400" indent="-292100" defTabSz="914400">
              <a:buClr>
                <a:srgbClr val="000000"/>
              </a:buClr>
              <a:buSzPct val="100000"/>
              <a:buFont typeface="Helvetica"/>
              <a:buChar char="-"/>
              <a:defRPr sz="1300" u="sng">
                <a:latin typeface="Pontano Sans"/>
                <a:ea typeface="Pontano Sans"/>
                <a:cs typeface="Pontano Sans"/>
                <a:sym typeface="Pontano Sans"/>
              </a:defRPr>
            </a:pPr>
            <a:r>
              <a:t>we get caught creating feature after feature</a:t>
            </a:r>
            <a:r>
              <a:rPr u="none"/>
              <a:t> to “fix” it or make it better. </a:t>
            </a:r>
          </a:p>
          <a:p>
            <a:pPr marL="457200" indent="-292100" defTabSz="914400">
              <a:buClr>
                <a:srgbClr val="000000"/>
              </a:buClr>
              <a:buSzPct val="100000"/>
              <a:buFont typeface="Helvetica"/>
              <a:buChar char="-"/>
              <a:defRPr sz="1300">
                <a:latin typeface="Pontano Sans"/>
                <a:ea typeface="Pontano Sans"/>
                <a:cs typeface="Pontano Sans"/>
                <a:sym typeface="Pontano Sans"/>
              </a:defRPr>
            </a:pPr>
            <a:r>
              <a:t>the goal is to</a:t>
            </a:r>
            <a:r>
              <a:rPr u="sng"/>
              <a:t> learn how to choose the features that make the most sense</a:t>
            </a:r>
            <a:r>
              <a:t>, and keep the product laser focused on what the user actually needs.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defTabSz="914400">
              <a:defRPr sz="1300"/>
            </a:pPr>
            <a:r>
              <a:t>As illustrated by CBInsights poll last year of 101 startups that failed, nearly half of the companies that fail find that </a:t>
            </a:r>
          </a:p>
          <a:p>
            <a:pPr defTabSz="914400">
              <a:defRPr sz="1300"/>
            </a:pPr>
            <a:r>
              <a:rPr u="sng"/>
              <a:t>after taking many months and lots of someone else’s $ to build something, there is not market need</a:t>
            </a:r>
            <a:r>
              <a:t>.  </a:t>
            </a:r>
          </a:p>
          <a:p>
            <a:pPr defTabSz="914400">
              <a:defRPr sz="1300"/>
            </a:pPr>
          </a:p>
          <a:p>
            <a:pPr defTabSz="914400">
              <a:defRPr sz="1300"/>
            </a:pPr>
            <a:r>
              <a:t>Or, they built it, put it out there, iterated to the need, but ran out of cash, thus time.</a:t>
            </a:r>
          </a:p>
          <a:p>
            <a:pPr defTabSz="914400">
              <a:defRPr sz="1300"/>
            </a:pPr>
          </a:p>
          <a:p>
            <a:pPr defTabSz="914400">
              <a:defRPr sz="1300">
                <a:solidFill>
                  <a:srgbClr val="333333"/>
                </a:solidFill>
              </a:defRPr>
            </a:pPr>
            <a:r>
              <a:t> </a:t>
            </a:r>
            <a:r>
              <a:rPr u="sng">
                <a:solidFill>
                  <a:srgbClr val="1155CC"/>
                </a:solidFill>
                <a:uFill>
                  <a:solidFill>
                    <a:srgbClr val="1155CC"/>
                  </a:solidFill>
                </a:uFill>
                <a:hlinkClick r:id="rId3" invalidUrl="" action="" tgtFrame="" tooltip="" history="1" highlightClick="0" endSnd="0"/>
              </a:rPr>
              <a:t>die 20 months after raising financing</a:t>
            </a:r>
            <a:r>
              <a:t> </a:t>
            </a:r>
            <a:r>
              <a:rPr u="sng">
                <a:solidFill>
                  <a:srgbClr val="1155CC"/>
                </a:solidFill>
                <a:uFill>
                  <a:solidFill>
                    <a:srgbClr val="1155CC"/>
                  </a:solidFill>
                </a:uFill>
                <a:hlinkClick r:id="rId3" invalidUrl="" action="" tgtFrame="" tooltip="" history="1" highlightClick="0" endSnd="0"/>
              </a:rPr>
              <a:t>about $1.3 million</a:t>
            </a:r>
          </a:p>
          <a:p>
            <a:pPr defTabSz="914400">
              <a:defRPr sz="1300"/>
            </a:pPr>
          </a:p>
          <a:p>
            <a:pPr defTabSz="914400">
              <a:defRPr sz="1300"/>
            </a:pPr>
            <a:r>
              <a:t>Principles we’ll run through today center around providing ways to help </a:t>
            </a:r>
          </a:p>
          <a:p>
            <a:pPr defTabSz="914400">
              <a:defRPr sz="1300"/>
            </a:pPr>
            <a:r>
              <a:t>. move from doubt to certainty</a:t>
            </a:r>
          </a:p>
          <a:p>
            <a:pPr defTabSz="914400">
              <a:defRPr sz="1300"/>
            </a:pPr>
            <a:r>
              <a:t>. in less time, </a:t>
            </a:r>
          </a:p>
          <a:p>
            <a:pPr defTabSz="914400">
              <a:defRPr sz="1300"/>
            </a:pPr>
            <a:r>
              <a:t>. with a product that’s closer to right</a:t>
            </a:r>
          </a:p>
          <a:p>
            <a:pPr defTabSz="914400">
              <a:defRPr sz="1300"/>
            </a:pPr>
          </a:p>
          <a:p>
            <a:pPr defTabSz="914400">
              <a:defRPr sz="1300"/>
            </a:pPr>
            <a:r>
              <a:t>before spending $$ to build it fully.</a:t>
            </a:r>
          </a:p>
          <a:p>
            <a:pPr defTabSz="914400">
              <a:defRPr sz="1300"/>
            </a:pPr>
          </a:p>
          <a:p>
            <a:pPr defTabSz="914400">
              <a:defRPr sz="1300"/>
            </a:pPr>
            <a:r>
              <a:t>(Fail faster)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defTabSz="914400">
              <a:defRPr sz="1300"/>
            </a:pPr>
            <a:r>
              <a:t>Here’s a case where things went well.</a:t>
            </a:r>
          </a:p>
          <a:p>
            <a:pPr defTabSz="914400">
              <a:defRPr sz="1300"/>
            </a:pPr>
          </a:p>
          <a:p>
            <a:pPr marL="457200" indent="-285750" defTabSz="914400">
              <a:buClr>
                <a:srgbClr val="000000"/>
              </a:buClr>
              <a:buSzPct val="100000"/>
              <a:buFont typeface="Arial"/>
              <a:buChar char="-"/>
              <a:defRPr sz="1300"/>
            </a:pPr>
            <a:r>
              <a:t>ShareThis’s original idea was to serve as a platform to track things people shared, and then present it back to them.  </a:t>
            </a:r>
          </a:p>
          <a:p>
            <a:pPr marL="457200" indent="-285750" defTabSz="914400">
              <a:buClr>
                <a:srgbClr val="000000"/>
              </a:buClr>
              <a:buSzPct val="100000"/>
              <a:buFont typeface="Arial"/>
              <a:buChar char="-"/>
              <a:defRPr sz="1300"/>
            </a:pPr>
          </a:p>
          <a:p>
            <a:pPr lvl="1" marL="914400" indent="-285750" defTabSz="914400">
              <a:buClr>
                <a:srgbClr val="000000"/>
              </a:buClr>
              <a:buSzPct val="100000"/>
              <a:buFont typeface="Arial"/>
              <a:buChar char="-"/>
              <a:defRPr sz="1300"/>
            </a:pPr>
            <a:r>
              <a:t>The assumption was that if I share a bunch of cat videos, and someone else shares a bunch of things about cat videos and Ford Mustangs, then the likelihood that I ALSO might like mustangs is high. </a:t>
            </a:r>
          </a:p>
          <a:p>
            <a:pPr defTabSz="914400">
              <a:defRPr sz="1300"/>
            </a:pPr>
          </a:p>
          <a:p>
            <a:pPr marL="457200" indent="-285750" defTabSz="914400">
              <a:buClr>
                <a:srgbClr val="000000"/>
              </a:buClr>
              <a:buSzPct val="100000"/>
              <a:buFont typeface="Arial"/>
              <a:buChar char="-"/>
              <a:defRPr sz="1300"/>
            </a:pPr>
            <a:r>
              <a:t>User = sharers on Facebook/MySpace </a:t>
            </a:r>
          </a:p>
          <a:p>
            <a:pPr marL="457200" indent="-285750" defTabSz="914400">
              <a:buClr>
                <a:srgbClr val="000000"/>
              </a:buClr>
              <a:buSzPct val="100000"/>
              <a:buFont typeface="Arial"/>
              <a:buChar char="-"/>
              <a:defRPr sz="1300"/>
            </a:pPr>
            <a:r>
              <a:t>Solution = give them something to spy on them</a:t>
            </a:r>
          </a:p>
          <a:p>
            <a:pPr defTabSz="914400">
              <a:defRPr sz="1300"/>
            </a:pPr>
          </a:p>
          <a:p>
            <a:pPr marL="457200" indent="-285750" defTabSz="914400">
              <a:buClr>
                <a:srgbClr val="000000"/>
              </a:buClr>
              <a:buSzPct val="100000"/>
              <a:buFont typeface="Arial"/>
              <a:buChar char="-"/>
              <a:defRPr sz="1300"/>
            </a:pPr>
            <a:r>
              <a:t>interviews</a:t>
            </a:r>
          </a:p>
          <a:p>
            <a:pPr lvl="1" marL="914400" indent="-285750" defTabSz="914400">
              <a:buClr>
                <a:srgbClr val="000000"/>
              </a:buClr>
              <a:buSzPct val="100000"/>
              <a:buFont typeface="Arial"/>
              <a:buChar char="-"/>
              <a:defRPr sz="1300"/>
            </a:pPr>
            <a:r>
              <a:t>assumption was the sites were taking off bc users enjoyed posting stuff</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defTabSz="914400">
              <a:defRPr sz="1400"/>
            </a:pPr>
            <a:r>
              <a:t>Interviewed 300 users over 2 months - assumptions were wrong</a:t>
            </a:r>
          </a:p>
          <a:p>
            <a:pPr marL="457200" indent="-285750" defTabSz="914400">
              <a:buClr>
                <a:srgbClr val="000000"/>
              </a:buClr>
              <a:buSzPct val="100000"/>
              <a:buFont typeface="Arial"/>
              <a:buChar char="-"/>
              <a:defRPr sz="1400"/>
            </a:pPr>
            <a:r>
              <a:t>usage was in messaging, not sharing → they didn’t care about profile pages, only communicating</a:t>
            </a:r>
          </a:p>
          <a:p>
            <a:pPr marL="457200" indent="-285750" defTabSz="914400">
              <a:buClr>
                <a:srgbClr val="000000"/>
              </a:buClr>
              <a:buSzPct val="100000"/>
              <a:buFont typeface="Arial"/>
              <a:buChar char="-"/>
              <a:defRPr sz="1400"/>
            </a:pPr>
            <a:r>
              <a:t>user = publisher</a:t>
            </a:r>
          </a:p>
          <a:p>
            <a:pPr marL="457200" indent="-285750" defTabSz="914400">
              <a:buClr>
                <a:srgbClr val="000000"/>
              </a:buClr>
              <a:buSzPct val="100000"/>
              <a:buFont typeface="Arial"/>
              <a:buChar char="-"/>
              <a:defRPr sz="1400"/>
            </a:pPr>
            <a:r>
              <a:t>solution = easy to grab and install share button that omits all the buttons at the bottom of the page.</a:t>
            </a:r>
          </a:p>
          <a:p>
            <a:pPr defTabSz="914400">
              <a:defRPr sz="1400"/>
            </a:pPr>
          </a:p>
          <a:p>
            <a:pPr defTabSz="914400">
              <a:defRPr sz="1400"/>
            </a:pPr>
            <a:r>
              <a:t>Key: learned in time to pivot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marL="457200" indent="-285750" defTabSz="914400">
              <a:buClr>
                <a:srgbClr val="000000"/>
              </a:buClr>
              <a:buSzPct val="100000"/>
              <a:buFont typeface="Arial"/>
              <a:buChar char="-"/>
              <a:defRPr sz="1400"/>
            </a:pPr>
            <a:r>
              <a:t>The fundamental shift is that the </a:t>
            </a:r>
            <a:r>
              <a:rPr u="sng"/>
              <a:t>nature of software has changed</a:t>
            </a:r>
            <a:r>
              <a:t>.</a:t>
            </a:r>
          </a:p>
          <a:p>
            <a:pPr lvl="1" marL="914400" indent="-292100" defTabSz="914400">
              <a:buClr>
                <a:srgbClr val="000000"/>
              </a:buClr>
              <a:buSzPct val="100000"/>
              <a:buFont typeface="Arial"/>
              <a:buChar char="-"/>
              <a:defRPr sz="1400"/>
            </a:pPr>
            <a:r>
              <a:t>We’re </a:t>
            </a:r>
            <a:r>
              <a:rPr u="sng"/>
              <a:t>not making lots of copies of a known thing</a:t>
            </a:r>
          </a:p>
          <a:p>
            <a:pPr lvl="1" marL="914400" indent="-292100" defTabSz="914400">
              <a:buClr>
                <a:srgbClr val="000000"/>
              </a:buClr>
              <a:buSzPct val="100000"/>
              <a:buFont typeface="Arial"/>
              <a:buChar char="-"/>
              <a:defRPr sz="1400"/>
            </a:pPr>
            <a:r>
              <a:t>We’re making </a:t>
            </a:r>
            <a:r>
              <a:rPr u="sng"/>
              <a:t>1 continuously evolving thing</a:t>
            </a:r>
          </a:p>
          <a:p>
            <a:pPr defTabSz="914400">
              <a:defRPr sz="1400"/>
            </a:pPr>
          </a:p>
          <a:p>
            <a:pPr marL="457200" indent="-285750" defTabSz="914400">
              <a:buClr>
                <a:srgbClr val="000000"/>
              </a:buClr>
              <a:buSzPct val="100000"/>
              <a:buFont typeface="Arial"/>
              <a:buChar char="-"/>
              <a:defRPr sz="1400"/>
            </a:pPr>
            <a:r>
              <a:t>Because of this continuous process, we’re </a:t>
            </a:r>
            <a:r>
              <a:rPr u="sng"/>
              <a:t>building a continuous feedback loop</a:t>
            </a:r>
          </a:p>
          <a:p>
            <a:pPr marL="457200" indent="-285750" defTabSz="914400">
              <a:buClr>
                <a:srgbClr val="000000"/>
              </a:buClr>
              <a:buSzPct val="100000"/>
              <a:buFont typeface="Arial"/>
              <a:buChar char="-"/>
              <a:defRPr sz="1400"/>
            </a:pPr>
            <a:r>
              <a:t> - an </a:t>
            </a:r>
            <a:r>
              <a:rPr u="sng"/>
              <a:t>opportunity to hold a conversation </a:t>
            </a:r>
            <a:r>
              <a:t>with our user, our market.</a:t>
            </a:r>
          </a:p>
          <a:p>
            <a:pPr lvl="1" marL="914400" indent="-285750" defTabSz="914400">
              <a:buClr>
                <a:srgbClr val="000000"/>
              </a:buClr>
              <a:buSzPct val="100000"/>
              <a:buFont typeface="Arial"/>
              <a:buChar char="-"/>
              <a:defRPr sz="1400"/>
            </a:pPr>
            <a:r>
              <a:t>We can launch it, measure and assess if it’s working...and then react to the change as quickly as we can push software out.</a:t>
            </a:r>
          </a:p>
          <a:p>
            <a:pPr lvl="1" marL="914400" indent="-285750" defTabSz="914400">
              <a:buClr>
                <a:srgbClr val="000000"/>
              </a:buClr>
              <a:buSzPct val="100000"/>
              <a:buFont typeface="Arial"/>
              <a:buChar char="-"/>
              <a:defRPr sz="1400"/>
            </a:pPr>
            <a:r>
              <a:t>Each </a:t>
            </a:r>
            <a:r>
              <a:rPr u="sng"/>
              <a:t>conversation provides learning</a:t>
            </a:r>
            <a:r>
              <a:t> about how our market interacts with the product.</a:t>
            </a:r>
          </a:p>
          <a:p>
            <a:pPr lvl="1" marL="914400" indent="-285750" defTabSz="914400">
              <a:buClr>
                <a:srgbClr val="000000"/>
              </a:buClr>
              <a:buSzPct val="100000"/>
              <a:buFont typeface="Arial"/>
              <a:buChar char="-"/>
              <a:defRPr sz="1400"/>
            </a:pPr>
            <a:r>
              <a:t>Continuous learning (build, measure, learn)</a:t>
            </a:r>
          </a:p>
          <a:p>
            <a:pPr lvl="1" marL="914400" indent="-285750" defTabSz="914400">
              <a:buClr>
                <a:srgbClr val="000000"/>
              </a:buClr>
              <a:buSzPct val="100000"/>
              <a:buFont typeface="Arial"/>
              <a:buChar char="-"/>
              <a:defRPr sz="1400" u="sng"/>
            </a:pPr>
            <a:r>
              <a:t>This allows us to determine, faster than 5 months later,</a:t>
            </a:r>
            <a:r>
              <a:rPr u="none"/>
              <a:t> if we’re building something that people actually </a:t>
            </a:r>
            <a:endParaRPr u="none"/>
          </a:p>
          <a:p>
            <a:pPr lvl="1" marL="914400" indent="-285750" defTabSz="914400">
              <a:buClr>
                <a:srgbClr val="000000"/>
              </a:buClr>
              <a:buSzPct val="100000"/>
              <a:buFont typeface="Arial"/>
              <a:buChar char="-"/>
              <a:defRPr sz="1400" u="sng"/>
            </a:pPr>
            <a:endParaRPr u="none"/>
          </a:p>
          <a:p>
            <a:pPr lvl="1" marL="914400" indent="-285750" defTabSz="914400">
              <a:buClr>
                <a:srgbClr val="000000"/>
              </a:buClr>
              <a:buSzPct val="100000"/>
              <a:buFont typeface="Arial"/>
              <a:buChar char="-"/>
              <a:defRPr sz="1400" u="sng"/>
            </a:pPr>
            <a:r>
              <a:rPr u="none"/>
              <a:t>1) like, and 2) want to use 3) find value in, and 3) if it makes sense to further invest in scaling it.</a:t>
            </a:r>
          </a:p>
          <a:p>
            <a:pPr indent="457200" defTabSz="914400">
              <a:defRPr sz="1400"/>
            </a:pPr>
          </a:p>
          <a:p>
            <a:pPr lvl="1" marL="914400" indent="-285750" defTabSz="914400">
              <a:buClr>
                <a:srgbClr val="000000"/>
              </a:buClr>
              <a:buSzPct val="100000"/>
              <a:buFont typeface="Arial"/>
              <a:buChar char="-"/>
              <a:defRPr sz="1400" u="sng"/>
            </a:pPr>
            <a:r>
              <a:t>This is the key as it has changed our ability to determine what to build</a:t>
            </a:r>
            <a:r>
              <a:rPr u="none"/>
              <a:t>.</a:t>
            </a:r>
          </a:p>
          <a:p>
            <a:pPr defTabSz="914400">
              <a:defRPr sz="1400"/>
            </a:pPr>
          </a:p>
          <a:p>
            <a:pPr defTabSz="914400">
              <a:defRPr sz="1400"/>
            </a:pPr>
          </a:p>
          <a:p>
            <a:pPr marL="457200" indent="-285750" defTabSz="914400">
              <a:buClr>
                <a:srgbClr val="000000"/>
              </a:buClr>
              <a:buSzPct val="100000"/>
              <a:buFont typeface="Arial"/>
              <a:buChar char="-"/>
              <a:defRPr sz="1400"/>
            </a:pPr>
            <a:r>
              <a:t>In between doubt and certainty is a lot of fog. Can only see clearly 2-3 steps ahead</a:t>
            </a:r>
          </a:p>
          <a:p>
            <a:pPr marL="457200" indent="-285750" defTabSz="914400">
              <a:buClr>
                <a:srgbClr val="000000"/>
              </a:buClr>
              <a:buSzPct val="100000"/>
              <a:buFont typeface="Arial"/>
              <a:buChar char="-"/>
              <a:defRPr sz="1400"/>
            </a:pPr>
            <a:r>
              <a:t>Lean is a set of tools &amp; practices that are used during the process of moving from doubt to certainty</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ph type="sldImg"/>
          </p:nvPr>
        </p:nvSpPr>
        <p:spPr>
          <a:prstGeom prst="rect">
            <a:avLst/>
          </a:prstGeom>
        </p:spPr>
        <p:txBody>
          <a:bodyPr/>
          <a:lstStyle/>
          <a:p>
            <a:pPr/>
          </a:p>
        </p:txBody>
      </p:sp>
      <p:sp>
        <p:nvSpPr>
          <p:cNvPr id="114" name="Shape 114"/>
          <p:cNvSpPr/>
          <p:nvPr>
            <p:ph type="body" sz="quarter" idx="1"/>
          </p:nvPr>
        </p:nvSpPr>
        <p:spPr>
          <a:prstGeom prst="rect">
            <a:avLst/>
          </a:prstGeom>
        </p:spPr>
        <p:txBody>
          <a:bodyPr/>
          <a:lstStyle/>
          <a:p>
            <a:pPr defTabSz="914400">
              <a:defRPr sz="1000">
                <a:solidFill>
                  <a:srgbClr val="50B432"/>
                </a:solidFill>
              </a:defRPr>
            </a:pPr>
            <a:r>
              <a:t>[DOEL] WHAT IS NEO</a:t>
            </a:r>
            <a:endParaRPr sz="1100"/>
          </a:p>
          <a:p>
            <a:pPr lvl="1" marL="914400" indent="-292100" defTabSz="914400">
              <a:buClr>
                <a:srgbClr val="000000"/>
              </a:buClr>
              <a:buSzPct val="100000"/>
              <a:buFont typeface="Arial"/>
              <a:buChar char="-"/>
              <a:defRPr sz="1000"/>
            </a:pPr>
            <a:r>
              <a:t>Neo is a product innovation studio that combines lean processes with strategy, design and technology.</a:t>
            </a:r>
            <a:endParaRPr sz="1100"/>
          </a:p>
          <a:p>
            <a:pPr lvl="1" marL="914400" indent="-292100" defTabSz="914400">
              <a:buClr>
                <a:srgbClr val="000000"/>
              </a:buClr>
              <a:buSzPct val="100000"/>
              <a:buFont typeface="Arial"/>
              <a:buChar char="-"/>
              <a:defRPr sz="1000"/>
            </a:pPr>
            <a:r>
              <a:t>Ability to take a product from conception to production launch</a:t>
            </a:r>
            <a:endParaRPr sz="1100"/>
          </a:p>
          <a:p>
            <a:pPr lvl="1" marL="914400" indent="-292100" defTabSz="914400">
              <a:buClr>
                <a:srgbClr val="000000"/>
              </a:buClr>
              <a:buSzPct val="100000"/>
              <a:buFont typeface="Arial"/>
              <a:buChar char="-"/>
              <a:defRPr sz="1000"/>
            </a:pPr>
            <a:r>
              <a:t>Build the right thing in the first place</a:t>
            </a:r>
            <a:endParaRPr sz="1100"/>
          </a:p>
          <a:p>
            <a:pPr defTabSz="914400">
              <a:defRPr sz="1000"/>
            </a:pPr>
          </a:p>
          <a:p>
            <a:pPr marL="457200" indent="-292100" defTabSz="914400">
              <a:buClr>
                <a:srgbClr val="000000"/>
              </a:buClr>
              <a:buSzPct val="100000"/>
              <a:buFont typeface="Arial"/>
              <a:buChar char="-"/>
              <a:defRPr sz="1000"/>
            </a:pPr>
            <a:r>
              <a:t>We have the pleasure of working with Jeff Gothelf, Josh Seiden, Giff Constable and the wonderful Jim Weirich.</a:t>
            </a:r>
            <a:endParaRPr sz="1100"/>
          </a:p>
          <a:p>
            <a:pPr marL="457200" indent="-292100" defTabSz="914400">
              <a:buClr>
                <a:srgbClr val="000000"/>
              </a:buClr>
              <a:buSzPct val="100000"/>
              <a:buFont typeface="Arial"/>
              <a:buChar char="-"/>
              <a:defRPr sz="1000"/>
            </a:pPr>
            <a:r>
              <a:t>Disclaimer: we stole Jeff’s slides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defTabSz="914400">
              <a:defRPr sz="1400"/>
            </a:pPr>
            <a:r>
              <a:t>The Goal: FAIL FASTER</a:t>
            </a:r>
          </a:p>
          <a:p>
            <a:pPr defTabSz="914400">
              <a:defRPr sz="1400"/>
            </a:pPr>
          </a:p>
          <a:p>
            <a:pPr defTabSz="914400">
              <a:defRPr sz="1400"/>
            </a:pPr>
            <a:r>
              <a:t>Decrease time from idea (doubt) to reality (certainty) from 5 months to 5 hours, 1 year to 5 days</a:t>
            </a:r>
          </a:p>
          <a:p>
            <a:pPr defTabSz="914400">
              <a:defRPr sz="1400"/>
            </a:pPr>
          </a:p>
          <a:p>
            <a:pPr lvl="1" marL="914400" indent="-285750" defTabSz="914400">
              <a:buClr>
                <a:srgbClr val="000000"/>
              </a:buClr>
              <a:buSzPct val="100000"/>
              <a:buFont typeface="Arial"/>
              <a:buChar char="-"/>
              <a:defRPr sz="1400" u="sng"/>
            </a:pPr>
            <a:r>
              <a:t>Mitigate risk of running in the wrong direction</a:t>
            </a:r>
            <a:r>
              <a:rPr u="none"/>
              <a:t> </a:t>
            </a:r>
          </a:p>
          <a:p>
            <a:pPr lvl="1" marL="914400" indent="-285750" defTabSz="914400">
              <a:buClr>
                <a:srgbClr val="000000"/>
              </a:buClr>
              <a:buSzPct val="100000"/>
              <a:buFont typeface="Arial"/>
              <a:buChar char="-"/>
              <a:defRPr sz="1400"/>
            </a:pPr>
            <a:r>
              <a:t>by </a:t>
            </a:r>
            <a:r>
              <a:rPr u="sng"/>
              <a:t>taking small steps/small risks</a:t>
            </a:r>
            <a:r>
              <a:t>/experiments into the fog</a:t>
            </a:r>
          </a:p>
          <a:p>
            <a:pPr defTabSz="914400">
              <a:defRPr sz="1400"/>
            </a:pPr>
          </a:p>
          <a:p>
            <a:pPr lvl="1" marL="914400" indent="-285750" defTabSz="914400">
              <a:buClr>
                <a:srgbClr val="000000"/>
              </a:buClr>
              <a:buSzPct val="100000"/>
              <a:buFont typeface="Arial"/>
              <a:buChar char="-"/>
              <a:defRPr sz="1400" u="sng"/>
            </a:pPr>
            <a:r>
              <a:t>If results confirm your thinking</a:t>
            </a:r>
            <a:r>
              <a:rPr u="none"/>
              <a:t>, then continue.  </a:t>
            </a:r>
            <a:r>
              <a:t>If not, step back</a:t>
            </a:r>
            <a:r>
              <a:rPr u="none"/>
              <a:t>, change direction and try again</a:t>
            </a:r>
          </a:p>
          <a:p>
            <a:pPr defTabSz="914400">
              <a:defRPr sz="1400"/>
            </a:pPr>
          </a:p>
          <a:p>
            <a:pPr defTabSz="914400">
              <a:defRPr sz="1400"/>
            </a:pPr>
            <a:r>
              <a:t>Today’s workshop will hopefully provide a few tips and tricks to not only building it right, but building the right thing in the first place.</a:t>
            </a:r>
          </a:p>
          <a:p>
            <a:pPr defTabSz="914400">
              <a:defRPr sz="1400"/>
            </a:pPr>
          </a:p>
          <a:p>
            <a:pPr defTabSz="914400">
              <a:defRPr sz="1400"/>
            </a:pPr>
            <a:r>
              <a:t>Less risk, more often.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marL="457200" indent="-285750" defTabSz="914400">
              <a:buClr>
                <a:srgbClr val="000000"/>
              </a:buClr>
              <a:buSzPct val="100000"/>
              <a:buFont typeface="Arial"/>
              <a:buChar char="-"/>
              <a:defRPr sz="1400"/>
            </a:pPr>
            <a:r>
              <a:t>This is how often Amazon pushes to production.</a:t>
            </a:r>
          </a:p>
          <a:p>
            <a:pPr defTabSz="914400">
              <a:defRPr sz="1400"/>
            </a:pPr>
          </a:p>
          <a:p>
            <a:pPr marL="457200" indent="-285750" defTabSz="914400">
              <a:buClr>
                <a:srgbClr val="000000"/>
              </a:buClr>
              <a:buSzPct val="100000"/>
              <a:buFont typeface="Arial"/>
              <a:buChar char="-"/>
              <a:defRPr sz="1400"/>
            </a:pPr>
            <a:r>
              <a:t>They are not redesigning the checkout process or product page 5 times/minute</a:t>
            </a:r>
          </a:p>
          <a:p>
            <a:pPr lvl="1" marL="914400" indent="-285750" defTabSz="914400">
              <a:buClr>
                <a:srgbClr val="000000"/>
              </a:buClr>
              <a:buSzPct val="100000"/>
              <a:buFont typeface="Arial"/>
              <a:buChar char="-"/>
              <a:defRPr sz="1400" u="sng"/>
            </a:pPr>
            <a:r>
              <a:t>Tiny bites of risk to small groups of user</a:t>
            </a:r>
            <a:r>
              <a:rPr u="none"/>
              <a:t>s</a:t>
            </a:r>
          </a:p>
          <a:p>
            <a:pPr lvl="1" marL="914400" indent="-285750" defTabSz="914400">
              <a:buClr>
                <a:srgbClr val="000000"/>
              </a:buClr>
              <a:buSzPct val="100000"/>
              <a:buFont typeface="Arial"/>
              <a:buChar char="-"/>
              <a:defRPr sz="1400"/>
            </a:pPr>
            <a:r>
              <a:t>They push it, observe, measure and learn.</a:t>
            </a:r>
          </a:p>
          <a:p>
            <a:pPr lvl="1" marL="914400" indent="-285750" defTabSz="914400">
              <a:buClr>
                <a:srgbClr val="000000"/>
              </a:buClr>
              <a:buSzPct val="100000"/>
              <a:buFont typeface="Arial"/>
              <a:buChar char="-"/>
              <a:defRPr sz="1400"/>
            </a:pPr>
            <a:r>
              <a:t>They </a:t>
            </a:r>
            <a:r>
              <a:rPr u="sng"/>
              <a:t>open a conversation with a user somewhere in the world, 5 times/minute</a:t>
            </a:r>
          </a:p>
          <a:p>
            <a:pPr defTabSz="914400">
              <a:defRPr sz="1400"/>
            </a:pPr>
            <a:endParaRPr u="sng"/>
          </a:p>
          <a:p>
            <a:pPr marL="457200" indent="-285750" defTabSz="914400">
              <a:buClr>
                <a:srgbClr val="000000"/>
              </a:buClr>
              <a:buSzPct val="100000"/>
              <a:buFont typeface="Arial"/>
              <a:buChar char="-"/>
              <a:defRPr sz="1400" u="sng"/>
            </a:pPr>
            <a:r>
              <a:t>If it moves the proper needles</a:t>
            </a:r>
            <a:r>
              <a:rPr u="none"/>
              <a:t> in the right direction, then they make an investment and scale it.</a:t>
            </a:r>
          </a:p>
          <a:p>
            <a:pPr lvl="1" marL="914400" indent="-285750" defTabSz="914400">
              <a:buClr>
                <a:srgbClr val="000000"/>
              </a:buClr>
              <a:buSzPct val="100000"/>
              <a:buFont typeface="Arial"/>
              <a:buChar char="-"/>
              <a:defRPr sz="1400" u="sng"/>
            </a:pPr>
            <a:r>
              <a:t>If not</a:t>
            </a:r>
            <a:r>
              <a:rPr u="none"/>
              <a:t>, they accept their reality &amp; roll it back</a:t>
            </a:r>
          </a:p>
          <a:p>
            <a:pPr indent="457200" defTabSz="914400">
              <a:defRPr sz="1400"/>
            </a:pPr>
          </a:p>
          <a:p>
            <a:pPr marL="457200" indent="-285750" defTabSz="914400">
              <a:buClr>
                <a:srgbClr val="000000"/>
              </a:buClr>
              <a:buSzPct val="100000"/>
              <a:buFont typeface="Arial"/>
              <a:buChar char="-"/>
              <a:defRPr sz="1400"/>
            </a:pPr>
            <a:r>
              <a:t>The </a:t>
            </a:r>
            <a:r>
              <a:rPr u="sng"/>
              <a:t>scope of the failure is small</a:t>
            </a:r>
            <a:r>
              <a:t>. work in small batches. But the </a:t>
            </a:r>
            <a:r>
              <a:rPr u="sng"/>
              <a:t>learning is huge</a:t>
            </a:r>
          </a:p>
          <a:p>
            <a:pPr defTabSz="914400">
              <a:defRPr sz="1400"/>
            </a:pPr>
            <a:endParaRPr u="sng"/>
          </a:p>
          <a:p>
            <a:pPr marL="457200" indent="-285750" defTabSz="914400">
              <a:buClr>
                <a:srgbClr val="000000"/>
              </a:buClr>
              <a:buSzPct val="100000"/>
              <a:buFont typeface="Arial"/>
              <a:buChar char="-"/>
              <a:defRPr sz="1400"/>
            </a:pPr>
            <a:r>
              <a:t>Taking steps from doubt to certainty.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defTabSz="914400">
              <a:defRPr sz="1300"/>
            </a:pPr>
          </a:p>
          <a:p>
            <a:pPr marL="457200" indent="-285750" defTabSz="914400">
              <a:buClr>
                <a:srgbClr val="000000"/>
              </a:buClr>
              <a:buSzPct val="100000"/>
              <a:buFont typeface="Arial"/>
              <a:buChar char="-"/>
              <a:defRPr sz="1300"/>
            </a:pPr>
            <a:r>
              <a:t>slide: shared understanding thread followed by Rachel’s messy room</a:t>
            </a:r>
          </a:p>
          <a:p>
            <a:pPr marL="457200" indent="-285750" defTabSz="914400">
              <a:buClr>
                <a:srgbClr val="000000"/>
              </a:buClr>
              <a:buSzPct val="100000"/>
              <a:buFont typeface="Arial"/>
              <a:buChar char="-"/>
              <a:defRPr sz="1300"/>
            </a:pPr>
            <a:r>
              <a:t>So participate! Everyone has something to add, and the more diverse the input, the closer to reality (quicker time through the fog) you’ll be.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lvl1pPr defTabSz="914400">
              <a:defRPr sz="1100"/>
            </a:lvl1pPr>
          </a:lstStyle>
          <a:p>
            <a:pPr/>
            <a:r>
              <a:t>Daughter’s room.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defTabSz="914400">
              <a:defRPr sz="1400"/>
            </a:pPr>
            <a:r>
              <a:t>If you were to visit my home, this is what you’d see</a:t>
            </a:r>
          </a:p>
          <a:p>
            <a:pPr defTabSz="914400">
              <a:defRPr sz="1400"/>
            </a:pPr>
          </a:p>
          <a:p>
            <a:pPr defTabSz="914400">
              <a:defRPr sz="1400"/>
            </a:pPr>
            <a:r>
              <a:t>Visit my home, pass by room —&gt; “typical teenager”</a:t>
            </a:r>
          </a:p>
          <a:p>
            <a:pPr defTabSz="914400">
              <a:defRPr sz="1400"/>
            </a:pPr>
            <a:r>
              <a:t>maybe pass judgement that she’s a slob</a:t>
            </a:r>
          </a:p>
          <a:p>
            <a:pPr defTabSz="914400">
              <a:defRPr sz="1400"/>
            </a:pPr>
          </a:p>
          <a:p>
            <a:pPr defTabSz="914400">
              <a:defRPr sz="1400"/>
            </a:pPr>
            <a:r>
              <a:t>Live with us —&gt; you’d know</a:t>
            </a:r>
          </a:p>
          <a:p>
            <a:pPr marL="457200" indent="-317500" defTabSz="914400">
              <a:buClr>
                <a:srgbClr val="000000"/>
              </a:buClr>
              <a:buSzPct val="127271"/>
              <a:buFont typeface="Arial"/>
              <a:buChar char="-"/>
              <a:defRPr sz="1400"/>
            </a:pPr>
            <a:r>
              <a:t>honor roll, 3.8</a:t>
            </a:r>
          </a:p>
          <a:p>
            <a:pPr marL="457200" indent="-317500" defTabSz="914400">
              <a:buClr>
                <a:srgbClr val="000000"/>
              </a:buClr>
              <a:buSzPct val="127271"/>
              <a:buFont typeface="Arial"/>
              <a:buChar char="-"/>
              <a:defRPr sz="1400"/>
            </a:pPr>
            <a:r>
              <a:t>travel vball</a:t>
            </a:r>
          </a:p>
          <a:p>
            <a:pPr marL="457200" indent="-317500" defTabSz="914400">
              <a:buClr>
                <a:srgbClr val="000000"/>
              </a:buClr>
              <a:buSzPct val="127271"/>
              <a:buFont typeface="Arial"/>
              <a:buChar char="-"/>
              <a:defRPr sz="1400"/>
            </a:pPr>
            <a:r>
              <a:t>6 days/week sports and school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defTabSz="914400">
              <a:defRPr sz="1500"/>
            </a:pPr>
            <a:r>
              <a:t>But if you were to live as her roommate for a few months —&gt;</a:t>
            </a:r>
          </a:p>
          <a:p>
            <a:pPr defTabSz="914400">
              <a:defRPr sz="1500"/>
            </a:pPr>
          </a:p>
          <a:p>
            <a:pPr defTabSz="914400">
              <a:defRPr sz="1500"/>
            </a:pPr>
            <a:r>
              <a:t>I removed the dresser</a:t>
            </a:r>
          </a:p>
          <a:p>
            <a:pPr defTabSz="914400">
              <a:defRPr sz="1500"/>
            </a:pPr>
          </a:p>
          <a:p>
            <a:pPr defTabSz="914400">
              <a:defRPr sz="1500"/>
            </a:pPr>
            <a:r>
              <a:t>replaced with shelf that’s too shallow to hold anything</a:t>
            </a:r>
          </a:p>
          <a:p>
            <a:pPr defTabSz="914400">
              <a:defRPr sz="1500"/>
            </a:pPr>
          </a:p>
          <a:p>
            <a:pPr defTabSz="914400">
              <a:defRPr sz="1500"/>
            </a:pPr>
            <a:r>
              <a:t>sisters enter room each morning, dump the dirty laundry and pull each other around in the basket</a:t>
            </a:r>
          </a:p>
          <a:p>
            <a:pPr defTabSz="914400">
              <a:defRPr sz="1500"/>
            </a:pPr>
            <a:endParaRPr>
              <a:solidFill>
                <a:srgbClr val="0000FF"/>
              </a:solidFill>
            </a:endParaRPr>
          </a:p>
          <a:p>
            <a:pPr defTabSz="914400">
              <a:defRPr sz="1500">
                <a:solidFill>
                  <a:srgbClr val="0000FF"/>
                </a:solidFill>
              </a:defRPr>
            </a:pPr>
            <a:r>
              <a:t>Lots of view points on the same room.</a:t>
            </a:r>
          </a:p>
          <a:p>
            <a:pPr defTabSz="914400">
              <a:defRPr sz="1500"/>
            </a:pPr>
            <a:endParaRPr>
              <a:solidFill>
                <a:srgbClr val="0000FF"/>
              </a:solidFill>
            </a:endParaRPr>
          </a:p>
          <a:p>
            <a:pPr defTabSz="914400">
              <a:defRPr sz="1500">
                <a:solidFill>
                  <a:srgbClr val="0000FF"/>
                </a:solidFill>
              </a:defRPr>
            </a:pPr>
            <a:r>
              <a:t>the more diverse the input, </a:t>
            </a:r>
          </a:p>
          <a:p>
            <a:pPr defTabSz="914400">
              <a:defRPr sz="1500"/>
            </a:pPr>
            <a:endParaRPr>
              <a:solidFill>
                <a:srgbClr val="0000FF"/>
              </a:solidFill>
            </a:endParaRPr>
          </a:p>
          <a:p>
            <a:pPr defTabSz="914400">
              <a:defRPr sz="1500">
                <a:solidFill>
                  <a:srgbClr val="0000FF"/>
                </a:solidFill>
              </a:defRPr>
            </a:pPr>
            <a:r>
              <a:t>the closer to reality (quicker time through the fog) you’ll be </a:t>
            </a:r>
          </a:p>
          <a:p>
            <a:pPr defTabSz="914400">
              <a:defRPr sz="1500">
                <a:solidFill>
                  <a:srgbClr val="0000FF"/>
                </a:solidFill>
              </a:defRPr>
            </a:pPr>
            <a:r>
              <a:t>- but everyone has to be on the same page.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defRPr sz="1500"/>
            </a:pPr>
            <a:r>
              <a:t>Visualizing ideas reveals inconsistencies</a:t>
            </a:r>
          </a:p>
          <a:p>
            <a:pPr>
              <a:defRPr sz="1500"/>
            </a:pPr>
          </a:p>
          <a:p>
            <a:pPr>
              <a:defRPr sz="1500"/>
            </a:pPr>
            <a:r>
              <a:t>Regular discussion and iteration leads to </a:t>
            </a:r>
          </a:p>
          <a:p>
            <a:pPr>
              <a:defRPr sz="1500"/>
            </a:pPr>
          </a:p>
          <a:p>
            <a:pPr>
              <a:defRPr sz="1500"/>
            </a:pPr>
            <a:r>
              <a:t>shared understanding</a:t>
            </a:r>
          </a:p>
          <a:p>
            <a:pPr>
              <a:defRPr sz="1500"/>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defTabSz="914400">
              <a:defRPr sz="1500"/>
            </a:pPr>
            <a:r>
              <a:t>Who is the user? Where does our product fit in their work or life?</a:t>
            </a:r>
          </a:p>
          <a:p>
            <a:pPr defTabSz="914400">
              <a:defRPr sz="1500"/>
            </a:pPr>
            <a:r>
              <a:t>What problems do they have?</a:t>
            </a:r>
          </a:p>
          <a:p>
            <a:pPr defTabSz="914400">
              <a:defRPr sz="1500"/>
            </a:pPr>
            <a:r>
              <a:t>How should our product look and behave?</a:t>
            </a:r>
          </a:p>
          <a:p>
            <a:pPr defTabSz="914400">
              <a:defRPr sz="1500"/>
            </a:pPr>
            <a:r>
              <a:t>What features are important?</a:t>
            </a:r>
          </a:p>
          <a:p>
            <a:pPr defTabSz="914400">
              <a:defRPr sz="1500"/>
            </a:pPr>
            <a:r>
              <a:t>When and how is our product used?</a:t>
            </a:r>
          </a:p>
          <a:p>
            <a:pPr defTabSz="914400">
              <a:defRPr sz="1500"/>
            </a:pPr>
            <a:r>
              <a:t>How will we acquire customers?</a:t>
            </a:r>
          </a:p>
          <a:p>
            <a:pPr defTabSz="914400">
              <a:defRPr sz="1500"/>
            </a:pPr>
            <a:r>
              <a:t>How will we make money?</a:t>
            </a:r>
          </a:p>
          <a:p>
            <a:pPr defTabSz="914400">
              <a:defRPr sz="1500"/>
            </a:pPr>
            <a:r>
              <a:t>Who are our competitors?</a:t>
            </a:r>
          </a:p>
          <a:p>
            <a:pPr defTabSz="914400">
              <a:defRPr sz="1500"/>
            </a:pPr>
            <a:r>
              <a:t>What’s our differentiator?</a:t>
            </a:r>
          </a:p>
          <a:p>
            <a:pPr defTabSz="914400">
              <a:defRPr sz="1500"/>
            </a:pPr>
          </a:p>
          <a:p>
            <a:pPr defTabSz="914400">
              <a:defRPr sz="1500"/>
            </a:pPr>
            <a:r>
              <a:t>*What’s our biggest risk?*</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Before we talk about Customer Development, let’s go back in time just a bit to 2009.</a:t>
            </a:r>
          </a:p>
          <a:p>
            <a:pPr/>
          </a:p>
          <a:p>
            <a:pPr marL="240631" indent="-240631">
              <a:buSzPct val="100000"/>
              <a:buChar char="-"/>
            </a:pPr>
            <a:r>
              <a:t>Avatar was the top grossing movie of the year</a:t>
            </a:r>
          </a:p>
          <a:p>
            <a:pPr marL="240631" indent="-240631">
              <a:buSzPct val="100000"/>
              <a:buChar char="-"/>
            </a:pPr>
            <a:r>
              <a:t>Susan Boyle, from Britan’s Got Talent, became a youtube sensation and released the top selling album of the year</a:t>
            </a:r>
          </a:p>
          <a:p>
            <a:pPr marL="240631" indent="-240631">
              <a:buSzPct val="100000"/>
              <a:buChar char="-"/>
            </a:pPr>
            <a:r>
              <a:t>Barack Obama became president</a:t>
            </a:r>
          </a:p>
          <a:p>
            <a:pPr marL="240631" indent="-240631">
              <a:buSzPct val="100000"/>
              <a:buChar char="-"/>
            </a:pPr>
            <a:r>
              <a:t>Everyone was playing World of Warcraft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defTabSz="914400">
              <a:defRPr sz="1800"/>
            </a:pPr>
            <a:r>
              <a:t>And this is how you created and build a startup company. You began with an idea, raised money to fund product development, did some initial alpha and beta testing, and launched a product that was consistent with the founder’s vision.</a:t>
            </a:r>
          </a:p>
          <a:p>
            <a:pPr defTabSz="914400">
              <a:defRPr sz="1800"/>
            </a:pPr>
          </a:p>
          <a:p>
            <a:pPr defTabSz="914400">
              <a:defRPr sz="1800"/>
            </a:pPr>
            <a:r>
              <a:t>Assumes a “build in and they will come” mentality</a:t>
            </a:r>
          </a:p>
          <a:p>
            <a:pPr defTabSz="914400">
              <a:defRPr sz="1800"/>
            </a:pPr>
            <a:r>
              <a:t>Sales and marketing costs are front loaded</a:t>
            </a:r>
          </a:p>
          <a:p>
            <a:pPr defTabSz="914400">
              <a:defRPr sz="1800"/>
            </a:pPr>
            <a:r>
              <a:t>1st customer ship becomes the goal</a:t>
            </a:r>
          </a:p>
          <a:p>
            <a:pPr defTabSz="914400">
              <a:defRPr sz="1800"/>
            </a:pPr>
            <a:r>
              <a:t>Tremendous opportunity for waste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incredibly expensive software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What image comes to mind when I mention timeshares? Many people associate the word with the worse excesses of the industry.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But timeshares can also be a terrific and affordable place to stay on a vacation.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The biggest problem with timeshares of course is the commitment. With more flexibility, timeshares can be a not horrible investment. The industry realized this long ago and companies like RCI and Interval International sprung up to facilitate timeshare exchanges among owners. The problem is that they were not very good.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Here’s an example of what one of these sites looked like at the time. Beyond being tedious to use, there was a real problem with them - getting fair exchanges proved difficult or impossible if you didn’t know how to play the game.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Many of the available alternatives required you to pay a registration fee to belong and charged you a listing fee to even have an opportunity to find a trading or rental partner.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a:r>
              <a:t>And the user interfaces were pretty dreadful</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Eventually, people started to see opportunity and created new options that were better. In 2009, AirBnB had just got off the ground and nobody had heard of them yet. At the time, you would have put your money instead on HomeAway as the best positioned company in the vacation rental market. They managed to raise approximately $500M between 2005 and 2008. Their user experience was far better than others, but still not great.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p>
            <a:pPr/>
            <a:r>
              <a:t>While not in the time share industry, Kayak paved the way for using sophisticated filtering to narrow down on the choices that worked best for you.  Kayak raised $225M between 2004 and 2007.</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One piece of advice you often here is to build a product for yourself and then see if others want it. A friend of mine happened to own two timeshares and had personal experience with the shortcomings I’ve mentioned. So, in 2009, he and I, joined by two others, put our World of Warcraft ambitions on hold and instead created a startup to see if we could build a better mousetrap and attract even a fraction of the interest that HomeAway and Kayak were getting. This is the opening slide of our pitch deck.</a:t>
            </a:r>
          </a:p>
          <a:p>
            <a:pPr/>
          </a:p>
          <a:p>
            <a:pPr/>
            <a:r>
              <a:t>Our idea was to bring the user experience of Kayak to the timeshare industry with 4.7M owners in the US.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We believed we had an execution opportunity.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t>multi-million dollar ERP integrations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We managed to get initial angel funding of $150K and used most of it to build a product that proved out the concept. Who were we proving it to? Unfortunately, we were using it to prove to investors that we could actually build a product and tell a compelling story.</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a:p>
        </p:txBody>
      </p:sp>
      <p:sp>
        <p:nvSpPr>
          <p:cNvPr id="492" name="Shape 492"/>
          <p:cNvSpPr/>
          <p:nvPr>
            <p:ph type="body" sz="quarter" idx="1"/>
          </p:nvPr>
        </p:nvSpPr>
        <p:spPr>
          <a:prstGeom prst="rect">
            <a:avLst/>
          </a:prstGeom>
        </p:spPr>
        <p:txBody>
          <a:bodyPr/>
          <a:lstStyle/>
          <a:p>
            <a:pPr/>
            <a:r>
              <a:t>We reassured ourselves that we would be successful because we would have features that other incumbents did not.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p>
            <a:pPr/>
            <a:r>
              <a:t>We used this prototype to complete a fund raising round that netted us $810K by the end of 2009. Half of that money was to be used for software development with most of the rest going to marketing. We expected to launch in the spring of 2010 and be cash flow break even by August of that year.</a:t>
            </a:r>
          </a:p>
          <a:p>
            <a:pPr/>
          </a:p>
          <a:p>
            <a:pPr/>
            <a:r>
              <a:t>When we launched the service we discovered an uncomfortable reality that seems obvious with the benefit of hindsight. Finding two owners to trade their timeshare weeks is difficult. Companies with the scale of RCI and Interval International could do it, but we didn’t have enough users to make trades happen.</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r>
              <a:t>And so we changed direction. If getting owners to swap weeks was hard, it should be easier to get an owner to swap a week for someone else’s cash - a rental. Using the same basic software, Resort Rentals By Owner went live in the late summer of 2010. To combat the problem of having not enough inventory, we decided we would scrape listings from a competitor’s site and mark up the price 15%.</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r>
              <a:t>While we found we could drive traffic to our site with Google search placements, our conversion rate wasn’t high enough to compensate for the ad spend. There weren’t enough listings and many that we scraped ultimately failed to pan out when a renter was found. We theorized that if we could get our customer acquisition cost down enough, we could reach positive cash flow. And so we rebranded in an attempt to be more recognizable.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p>
            <a:pPr/>
            <a:r>
              <a:t>We tried cleaner design, animated characters to engage the user, videos that explained how the site worked, and promotions in an attempt to get more people to rent. We were so certain in the basic idea that we could win with better features and design that we failed to consider fundamental problems. And the biggest of those was this - why when it was free to list your timeshare with us did so few people do it? We had critical assumptions in our business plan - that we had adequate supply of listings and that a free price point would encourage organic listings - and never bothered to validate them.</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a:p>
        </p:txBody>
      </p:sp>
      <p:sp>
        <p:nvSpPr>
          <p:cNvPr id="513" name="Shape 513"/>
          <p:cNvSpPr/>
          <p:nvPr>
            <p:ph type="body" sz="quarter" idx="1"/>
          </p:nvPr>
        </p:nvSpPr>
        <p:spPr>
          <a:prstGeom prst="rect">
            <a:avLst/>
          </a:prstGeom>
        </p:spPr>
        <p:txBody>
          <a:bodyPr/>
          <a:lstStyle/>
          <a:p>
            <a:pPr defTabSz="914400">
              <a:defRPr sz="1800"/>
            </a:pPr>
            <a:r>
              <a:t>Although we made many attempts to iterate and learn from our mistakes, VacationView ultimately followed this path. And so, despite eventually having $1.1M in cash to use, we ultimately failed with this model. This likely remains the dominant way businesses are built today. But there are problems with it.</a:t>
            </a:r>
          </a:p>
          <a:p>
            <a:pPr defTabSz="914400">
              <a:defRPr sz="1800"/>
            </a:pPr>
          </a:p>
          <a:p>
            <a:pPr defTabSz="914400">
              <a:defRPr sz="1800"/>
            </a:pPr>
            <a:r>
              <a:t>- Front loading so much of product development amounts to a “build in and they will come” mentality</a:t>
            </a:r>
          </a:p>
          <a:p>
            <a:pPr defTabSz="914400">
              <a:defRPr sz="1800"/>
            </a:pPr>
            <a:r>
              <a:t>- Sales and marketing costs are expended before we know if they will be effective</a:t>
            </a:r>
          </a:p>
          <a:p>
            <a:pPr defTabSz="914400">
              <a:defRPr sz="1800"/>
            </a:pPr>
            <a:r>
              <a:t>- The goal becomes shipping to the 1st customer</a:t>
            </a:r>
          </a:p>
          <a:p>
            <a:pPr defTabSz="914400">
              <a:defRPr sz="1800"/>
            </a:pPr>
          </a:p>
          <a:p>
            <a:pPr defTabSz="914400">
              <a:defRPr sz="1800"/>
            </a:pPr>
            <a:r>
              <a:t>In short, there is a tremendous opportunity for waste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Shape 516"/>
          <p:cNvSpPr/>
          <p:nvPr>
            <p:ph type="sldImg"/>
          </p:nvPr>
        </p:nvSpPr>
        <p:spPr>
          <a:prstGeom prst="rect">
            <a:avLst/>
          </a:prstGeom>
        </p:spPr>
        <p:txBody>
          <a:bodyPr/>
          <a:lstStyle/>
          <a:p>
            <a:pPr/>
          </a:p>
        </p:txBody>
      </p:sp>
      <p:sp>
        <p:nvSpPr>
          <p:cNvPr id="517" name="Shape 517"/>
          <p:cNvSpPr/>
          <p:nvPr>
            <p:ph type="body" sz="quarter" idx="1"/>
          </p:nvPr>
        </p:nvSpPr>
        <p:spPr>
          <a:prstGeom prst="rect">
            <a:avLst/>
          </a:prstGeom>
        </p:spPr>
        <p:txBody>
          <a:bodyPr/>
          <a:lstStyle>
            <a:lvl1pPr>
              <a:defRPr sz="2700"/>
            </a:lvl1pPr>
          </a:lstStyle>
          <a:p>
            <a:pPr/>
            <a:r>
              <a:t>In 2005 Steve Blank published a book that kicked off the modern lean startup movement. Although it took a while to gain an audience, it has been hugely influential.</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Shape 521"/>
          <p:cNvSpPr/>
          <p:nvPr>
            <p:ph type="sldImg"/>
          </p:nvPr>
        </p:nvSpPr>
        <p:spPr>
          <a:prstGeom prst="rect">
            <a:avLst/>
          </a:prstGeom>
        </p:spPr>
        <p:txBody>
          <a:bodyPr/>
          <a:lstStyle/>
          <a:p>
            <a:pPr/>
          </a:p>
        </p:txBody>
      </p:sp>
      <p:sp>
        <p:nvSpPr>
          <p:cNvPr id="522" name="Shape 522"/>
          <p:cNvSpPr/>
          <p:nvPr>
            <p:ph type="body" sz="quarter" idx="1"/>
          </p:nvPr>
        </p:nvSpPr>
        <p:spPr>
          <a:prstGeom prst="rect">
            <a:avLst/>
          </a:prstGeom>
        </p:spPr>
        <p:txBody>
          <a:bodyPr/>
          <a:lstStyle/>
          <a:p>
            <a:pPr defTabSz="914400">
              <a:defRPr sz="2200"/>
            </a:pPr>
            <a:r>
              <a:t>The big idea in Steve’s book is to argue that there’s a better way than the product development model. And that’s the customer development model. We won’t cover all of it here today, but you can read his book to learn more. As you can see, there are four steps the the model. In this precompiler, we’re going to focus on the first.</a:t>
            </a:r>
          </a:p>
          <a:p>
            <a:pPr defTabSz="914400">
              <a:defRPr sz="2200"/>
            </a:pPr>
          </a:p>
          <a:p>
            <a:pPr marL="220578" indent="-220578" defTabSz="914400">
              <a:buSzPct val="100000"/>
              <a:buChar char="-"/>
              <a:defRPr sz="2200"/>
            </a:pPr>
            <a:r>
              <a:t>Broadly speaking, Customer Discovery focuses on testing whether your business model is correct.</a:t>
            </a:r>
          </a:p>
          <a:p>
            <a:pPr marL="220578" indent="-220578" defTabSz="914400">
              <a:buSzPct val="100000"/>
              <a:buChar char="-"/>
              <a:defRPr sz="2200"/>
            </a:pPr>
            <a:r>
              <a:t>Customer Validation is for developing a sales model that can be replicated.</a:t>
            </a:r>
          </a:p>
          <a:p>
            <a:pPr marL="220578" indent="-220578" defTabSz="914400">
              <a:buSzPct val="100000"/>
              <a:buChar char="-"/>
              <a:defRPr sz="2200"/>
            </a:pPr>
            <a:r>
              <a:t>Customer creation is where you create and drive end-user demand.</a:t>
            </a:r>
          </a:p>
          <a:p>
            <a:pPr marL="220578" indent="-220578" defTabSz="914400">
              <a:buSzPct val="100000"/>
              <a:buChar char="-"/>
              <a:defRPr sz="2200"/>
            </a:pPr>
            <a:r>
              <a:t>And Company building is where you transition your organization to one where execution is as important as learning.</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sldImg"/>
          </p:nvPr>
        </p:nvSpPr>
        <p:spPr>
          <a:prstGeom prst="rect">
            <a:avLst/>
          </a:prstGeom>
        </p:spPr>
        <p:txBody>
          <a:bodyPr/>
          <a:lstStyle/>
          <a:p>
            <a:pPr/>
          </a:p>
        </p:txBody>
      </p:sp>
      <p:sp>
        <p:nvSpPr>
          <p:cNvPr id="527" name="Shape 527"/>
          <p:cNvSpPr/>
          <p:nvPr>
            <p:ph type="body" sz="quarter" idx="1"/>
          </p:nvPr>
        </p:nvSpPr>
        <p:spPr>
          <a:prstGeom prst="rect">
            <a:avLst/>
          </a:prstGeom>
        </p:spPr>
        <p:txBody>
          <a:bodyPr/>
          <a:lstStyle/>
          <a:p>
            <a:pPr/>
            <a:r>
              <a:t>OK, so let’s dive a little deeper on customer discovery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a hotel management system</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Remember, in Customer Discovery, the focus is to test whether your business model is correct. In particular, we’re looking to see if your product solves the customer’s problems and needs.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As Gina talked about earlier, much of what we’ve done up to now is to highlight the assumptions our business is built on. It’s important to emphasize that these assumptions are merely opinions. Steve Blank says that inside the walls of your company, you only have access to opinions.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9" name="Shape 539"/>
          <p:cNvSpPr/>
          <p:nvPr>
            <p:ph type="sldImg"/>
          </p:nvPr>
        </p:nvSpPr>
        <p:spPr>
          <a:prstGeom prst="rect">
            <a:avLst/>
          </a:prstGeom>
        </p:spPr>
        <p:txBody>
          <a:bodyPr/>
          <a:lstStyle/>
          <a:p>
            <a:pPr/>
          </a:p>
        </p:txBody>
      </p:sp>
      <p:sp>
        <p:nvSpPr>
          <p:cNvPr id="540" name="Shape 540"/>
          <p:cNvSpPr/>
          <p:nvPr>
            <p:ph type="body" sz="quarter" idx="1"/>
          </p:nvPr>
        </p:nvSpPr>
        <p:spPr>
          <a:prstGeom prst="rect">
            <a:avLst/>
          </a:prstGeom>
        </p:spPr>
        <p:txBody>
          <a:bodyPr/>
          <a:lstStyle/>
          <a:p>
            <a:pPr/>
            <a:r>
              <a:t>To solve this and get facts, you need to get out of the building and talk to people.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a:p>
        </p:txBody>
      </p:sp>
      <p:sp>
        <p:nvSpPr>
          <p:cNvPr id="546" name="Shape 546"/>
          <p:cNvSpPr/>
          <p:nvPr>
            <p:ph type="body" sz="quarter" idx="1"/>
          </p:nvPr>
        </p:nvSpPr>
        <p:spPr>
          <a:prstGeom prst="rect">
            <a:avLst/>
          </a:prstGeom>
        </p:spPr>
        <p:txBody>
          <a:bodyPr/>
          <a:lstStyle/>
          <a:p>
            <a:pPr/>
            <a:r>
              <a:t>It used to be fashionable for startups to operate in stealth mode while they developed their first product. The belief was that first mover advantage was so powerful that you had to be careful not to tip potential customers off to your plans. But customer feedback matters much more than secrecy. Basic ideas are plentiful. It’s unlikely yours is unique. What you need to know is which of your assumptions are valid and which are not.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 name="Shape 550"/>
          <p:cNvSpPr/>
          <p:nvPr>
            <p:ph type="sldImg"/>
          </p:nvPr>
        </p:nvSpPr>
        <p:spPr>
          <a:prstGeom prst="rect">
            <a:avLst/>
          </a:prstGeom>
        </p:spPr>
        <p:txBody>
          <a:bodyPr/>
          <a:lstStyle/>
          <a:p>
            <a:pPr/>
          </a:p>
        </p:txBody>
      </p:sp>
      <p:sp>
        <p:nvSpPr>
          <p:cNvPr id="551" name="Shape 551"/>
          <p:cNvSpPr/>
          <p:nvPr>
            <p:ph type="body" sz="quarter" idx="1"/>
          </p:nvPr>
        </p:nvSpPr>
        <p:spPr>
          <a:prstGeom prst="rect">
            <a:avLst/>
          </a:prstGeom>
        </p:spPr>
        <p:txBody>
          <a:bodyPr/>
          <a:lstStyle/>
          <a:p>
            <a:pPr/>
            <a:r>
              <a:t>Think of yourself as a detective. You might have a hunch about who solved the crime, but you need evidence to back up your suspicions. A detective who arrests someone merely on the basis of suspicion and nothing else is going to be in for a rude awakening when they find out some of their assumptions turn out to have been wrong.</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r>
              <a:t>If you’ve heard anything at all about lean methods, it’s likely to have been in reference to the using an MVP or “Minimally Viable Product”. But it’s largely misunderstood.</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 name="Shape 572"/>
          <p:cNvSpPr/>
          <p:nvPr>
            <p:ph type="sldImg"/>
          </p:nvPr>
        </p:nvSpPr>
        <p:spPr>
          <a:prstGeom prst="rect">
            <a:avLst/>
          </a:prstGeom>
        </p:spPr>
        <p:txBody>
          <a:bodyPr/>
          <a:lstStyle/>
          <a:p>
            <a:pPr/>
          </a:p>
        </p:txBody>
      </p:sp>
      <p:sp>
        <p:nvSpPr>
          <p:cNvPr id="573" name="Shape 573"/>
          <p:cNvSpPr/>
          <p:nvPr>
            <p:ph type="body" sz="quarter" idx="1"/>
          </p:nvPr>
        </p:nvSpPr>
        <p:spPr>
          <a:prstGeom prst="rect">
            <a:avLst/>
          </a:prstGeom>
        </p:spPr>
        <p:txBody>
          <a:bodyPr/>
          <a:lstStyle/>
          <a:p>
            <a:pPr/>
            <a:r>
              <a:t>If you’ve heard one thing about lean methods, it’s MVP. And if you’ve heard two, it’s probably that you follow a cycle referred to as build, measure, learn. There are countless debates about where you start this cycle. I would encourage you to think about what you want to learn first. Then build the simplest thing you can to get that learning and measure the results. The learn at the end of one cycle blends with the learn at the start of the next.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A similar cycle is called Plan Do Check Act, from Edward Demming. While Build Measure Learn is the mantra in the lean startup world, PDCA dominates lean manufacturing.</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Shape 581"/>
          <p:cNvSpPr/>
          <p:nvPr>
            <p:ph type="sldImg"/>
          </p:nvPr>
        </p:nvSpPr>
        <p:spPr>
          <a:prstGeom prst="rect">
            <a:avLst/>
          </a:prstGeom>
        </p:spPr>
        <p:txBody>
          <a:bodyPr/>
          <a:lstStyle/>
          <a:p>
            <a:pPr/>
          </a:p>
        </p:txBody>
      </p:sp>
      <p:sp>
        <p:nvSpPr>
          <p:cNvPr id="582" name="Shape 582"/>
          <p:cNvSpPr/>
          <p:nvPr>
            <p:ph type="body" sz="quarter" idx="1"/>
          </p:nvPr>
        </p:nvSpPr>
        <p:spPr>
          <a:prstGeom prst="rect">
            <a:avLst/>
          </a:prstGeom>
        </p:spPr>
        <p:txBody>
          <a:bodyPr/>
          <a:lstStyle>
            <a:lvl1pPr defTabSz="914400">
              <a:defRPr sz="1800"/>
            </a:lvl1pPr>
          </a:lstStyle>
          <a:p>
            <a:pPr/>
            <a:r>
              <a:t>At some level, both are simplifications of the scientific method that has been developed over the centuries from Aristotle up through Isaac Newton. When you consider how long it took for this process to evolve, you realize we’re still in early days with thinking about how product development is done.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a:r>
              <a:t>So what is the real MVP then? Eric Ries describes it as something that helps you start the process of learning as quickly as possible. It’s not necessarily the smallest product imaginable. It’s simply the fastest way to get through the Build-Measure-Learn feedback loop with the minimum amount of effort.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retail management software for the</a:t>
            </a:r>
          </a:p>
          <a:p>
            <a:pPr/>
            <a:r>
              <a:t>largest company in the world</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0" name="Shape 590"/>
          <p:cNvSpPr/>
          <p:nvPr>
            <p:ph type="sldImg"/>
          </p:nvPr>
        </p:nvSpPr>
        <p:spPr>
          <a:prstGeom prst="rect">
            <a:avLst/>
          </a:prstGeom>
        </p:spPr>
        <p:txBody>
          <a:bodyPr/>
          <a:lstStyle/>
          <a:p>
            <a:pPr/>
          </a:p>
        </p:txBody>
      </p:sp>
      <p:sp>
        <p:nvSpPr>
          <p:cNvPr id="591" name="Shape 591"/>
          <p:cNvSpPr/>
          <p:nvPr>
            <p:ph type="body" sz="quarter" idx="1"/>
          </p:nvPr>
        </p:nvSpPr>
        <p:spPr>
          <a:prstGeom prst="rect">
            <a:avLst/>
          </a:prstGeom>
        </p:spPr>
        <p:txBody>
          <a:bodyPr/>
          <a:lstStyle/>
          <a:p>
            <a:pPr/>
            <a:r>
              <a:t>The simplest thing we can do to start is to talk to people. If we do it right, we never stop this. Talking to customers is a critical form of feedback that any company should be doing constantly. But at the start, the simplest thing we can build that helps us learn is a set of questions to ask along with a few visual aids.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 name="Shape 595"/>
          <p:cNvSpPr/>
          <p:nvPr>
            <p:ph type="sldImg"/>
          </p:nvPr>
        </p:nvSpPr>
        <p:spPr>
          <a:prstGeom prst="rect">
            <a:avLst/>
          </a:prstGeom>
        </p:spPr>
        <p:txBody>
          <a:bodyPr/>
          <a:lstStyle/>
          <a:p>
            <a:pPr/>
          </a:p>
        </p:txBody>
      </p:sp>
      <p:sp>
        <p:nvSpPr>
          <p:cNvPr id="596" name="Shape 596"/>
          <p:cNvSpPr/>
          <p:nvPr>
            <p:ph type="body" sz="quarter" idx="1"/>
          </p:nvPr>
        </p:nvSpPr>
        <p:spPr>
          <a:prstGeom prst="rect">
            <a:avLst/>
          </a:prstGeom>
        </p:spPr>
        <p:txBody>
          <a:bodyPr/>
          <a:lstStyle/>
          <a:p>
            <a:pPr defTabSz="914400">
              <a:defRPr sz="1600"/>
            </a:pPr>
            <a:r>
              <a:t>Be specific about how your typical customer is</a:t>
            </a:r>
          </a:p>
          <a:p>
            <a:pPr defTabSz="914400">
              <a:defRPr sz="1600"/>
            </a:pPr>
            <a:r>
              <a:t>Too many people think they’re typical customer is everyone</a:t>
            </a:r>
          </a:p>
          <a:p>
            <a:pPr defTabSz="914400">
              <a:defRPr sz="1600"/>
            </a:pPr>
            <a:r>
              <a:t>You probably shouldn’t start building for them, but having an assumption about who they will be is helpful</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Shape 600"/>
          <p:cNvSpPr/>
          <p:nvPr>
            <p:ph type="sldImg"/>
          </p:nvPr>
        </p:nvSpPr>
        <p:spPr>
          <a:prstGeom prst="rect">
            <a:avLst/>
          </a:prstGeom>
        </p:spPr>
        <p:txBody>
          <a:bodyPr/>
          <a:lstStyle/>
          <a:p>
            <a:pPr/>
          </a:p>
        </p:txBody>
      </p:sp>
      <p:sp>
        <p:nvSpPr>
          <p:cNvPr id="601" name="Shape 601"/>
          <p:cNvSpPr/>
          <p:nvPr>
            <p:ph type="body" sz="quarter" idx="1"/>
          </p:nvPr>
        </p:nvSpPr>
        <p:spPr>
          <a:prstGeom prst="rect">
            <a:avLst/>
          </a:prstGeom>
        </p:spPr>
        <p:txBody>
          <a:bodyPr/>
          <a:lstStyle/>
          <a:p>
            <a:pPr defTabSz="914400">
              <a:defRPr sz="1700"/>
            </a:pPr>
            <a:r>
              <a:t>Who is going to use your product first?</a:t>
            </a:r>
          </a:p>
          <a:p>
            <a:pPr defTabSz="914400">
              <a:defRPr sz="1700"/>
            </a:pPr>
            <a:r>
              <a:t>You can pay too much attention to these people over the long term, but you have to be able to sell to them first.</a:t>
            </a:r>
          </a:p>
          <a:p>
            <a:pPr defTabSz="914400">
              <a:defRPr sz="1700"/>
            </a:pPr>
            <a:r>
              <a:t>These people are not your typical customer - they are enthusiasts. But they will help signal to you if there’s any hope at all.</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defTabSz="914400">
              <a:defRPr sz="1100"/>
            </a:pPr>
            <a:r>
              <a:t>Beyond customers, who else do you need to work with to succeed?</a:t>
            </a:r>
          </a:p>
          <a:p>
            <a:pPr marL="457200" indent="-317500" defTabSz="914400">
              <a:buClr>
                <a:srgbClr val="000000"/>
              </a:buClr>
              <a:buSzPct val="127271"/>
              <a:buFont typeface="Arial"/>
              <a:buChar char="-"/>
              <a:defRPr sz="1100"/>
            </a:pPr>
            <a:r>
              <a:t>suppliers</a:t>
            </a:r>
          </a:p>
          <a:p>
            <a:pPr marL="457200" indent="-317500" defTabSz="914400">
              <a:buClr>
                <a:srgbClr val="000000"/>
              </a:buClr>
              <a:buSzPct val="127271"/>
              <a:buFont typeface="Arial"/>
              <a:buChar char="-"/>
              <a:defRPr sz="1100"/>
            </a:pPr>
            <a:r>
              <a:t>distributors</a:t>
            </a:r>
          </a:p>
          <a:p>
            <a:pPr marL="457200" indent="-317500" defTabSz="914400">
              <a:buClr>
                <a:srgbClr val="000000"/>
              </a:buClr>
              <a:buSzPct val="127271"/>
              <a:buFont typeface="Arial"/>
              <a:buChar char="-"/>
              <a:defRPr sz="1100"/>
            </a:pPr>
            <a:r>
              <a:t>who will help you with customer acquisition</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defTabSz="914400">
              <a:defRPr sz="1100"/>
            </a:pPr>
            <a:r>
              <a:t>More than you probably expect</a:t>
            </a:r>
          </a:p>
          <a:p>
            <a:pPr defTabSz="914400">
              <a:defRPr sz="1100"/>
            </a:pPr>
            <a:r>
              <a:t>50-100 is a good start and easier to achieve than you might expect</a:t>
            </a:r>
          </a:p>
          <a:p>
            <a:pPr defTabSz="914400">
              <a:defRPr sz="1100"/>
            </a:pPr>
            <a:r>
              <a:t>Consumer applications require more than B2B/Enterprise applications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5" name="Shape 615"/>
          <p:cNvSpPr/>
          <p:nvPr>
            <p:ph type="sldImg"/>
          </p:nvPr>
        </p:nvSpPr>
        <p:spPr>
          <a:prstGeom prst="rect">
            <a:avLst/>
          </a:prstGeom>
        </p:spPr>
        <p:txBody>
          <a:bodyPr/>
          <a:lstStyle/>
          <a:p>
            <a:pPr/>
          </a:p>
        </p:txBody>
      </p:sp>
      <p:sp>
        <p:nvSpPr>
          <p:cNvPr id="616" name="Shape 616"/>
          <p:cNvSpPr/>
          <p:nvPr>
            <p:ph type="body" sz="quarter" idx="1"/>
          </p:nvPr>
        </p:nvSpPr>
        <p:spPr>
          <a:prstGeom prst="rect">
            <a:avLst/>
          </a:prstGeom>
        </p:spPr>
        <p:txBody>
          <a:bodyPr/>
          <a:lstStyle/>
          <a:p>
            <a:pPr defTabSz="914400">
              <a:defRPr sz="1100"/>
            </a:pPr>
            <a:r>
              <a:t>Although the cycle is called “build measure learn”, it’s helpful to start thinking about what you want to learn first</a:t>
            </a:r>
          </a:p>
          <a:p>
            <a:pPr defTabSz="914400">
              <a:defRPr sz="1100"/>
            </a:pPr>
            <a:r>
              <a:t>An MVP is the simplest thing you can create to help you learn that</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0" name="Shape 620"/>
          <p:cNvSpPr/>
          <p:nvPr>
            <p:ph type="sldImg"/>
          </p:nvPr>
        </p:nvSpPr>
        <p:spPr>
          <a:prstGeom prst="rect">
            <a:avLst/>
          </a:prstGeom>
        </p:spPr>
        <p:txBody>
          <a:bodyPr/>
          <a:lstStyle/>
          <a:p>
            <a:pPr/>
          </a:p>
        </p:txBody>
      </p:sp>
      <p:sp>
        <p:nvSpPr>
          <p:cNvPr id="621" name="Shape 621"/>
          <p:cNvSpPr/>
          <p:nvPr>
            <p:ph type="body" sz="quarter" idx="1"/>
          </p:nvPr>
        </p:nvSpPr>
        <p:spPr>
          <a:prstGeom prst="rect">
            <a:avLst/>
          </a:prstGeom>
        </p:spPr>
        <p:txBody>
          <a:bodyPr/>
          <a:lstStyle/>
          <a:p>
            <a:pPr defTabSz="914400">
              <a:defRPr sz="1100"/>
            </a:pPr>
            <a:r>
              <a:t>Refer back to risk assumptions exercise</a:t>
            </a:r>
          </a:p>
          <a:p>
            <a:pPr defTabSz="914400">
              <a:defRPr sz="1100"/>
            </a:pPr>
            <a:r>
              <a:t>Take small risks frequently rather than big risks</a:t>
            </a:r>
          </a:p>
          <a:p>
            <a:pPr defTabSz="914400">
              <a:defRPr sz="1100"/>
            </a:pPr>
            <a:r>
              <a:t>What, if I’m wrong, can kill my business?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0" name="Shape 640"/>
          <p:cNvSpPr/>
          <p:nvPr>
            <p:ph type="sldImg"/>
          </p:nvPr>
        </p:nvSpPr>
        <p:spPr>
          <a:prstGeom prst="rect">
            <a:avLst/>
          </a:prstGeom>
        </p:spPr>
        <p:txBody>
          <a:bodyPr/>
          <a:lstStyle/>
          <a:p>
            <a:pPr/>
          </a:p>
        </p:txBody>
      </p:sp>
      <p:sp>
        <p:nvSpPr>
          <p:cNvPr id="641" name="Shape 641"/>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Find the moment of pain to observe behavior and follow up with quick conversation</a:t>
            </a:r>
          </a:p>
          <a:p>
            <a:pPr marL="457200" indent="-317500" defTabSz="914400">
              <a:buClr>
                <a:srgbClr val="000000"/>
              </a:buClr>
              <a:buSzPct val="127271"/>
              <a:buFont typeface="Arial"/>
              <a:buChar char="-"/>
              <a:defRPr sz="1100"/>
            </a:pPr>
            <a:r>
              <a:t>Where do your personas hang out and are approachable?</a:t>
            </a:r>
          </a:p>
          <a:p>
            <a:pPr marL="457200" indent="-317500" defTabSz="914400">
              <a:buClr>
                <a:srgbClr val="000000"/>
              </a:buClr>
              <a:buSzPct val="127271"/>
              <a:buFont typeface="Arial"/>
              <a:buChar char="-"/>
              <a:defRPr sz="1100"/>
            </a:pPr>
            <a:r>
              <a:t>Dropbox started when Drew Houston posted screencast to Hacker News</a:t>
            </a:r>
          </a:p>
          <a:p>
            <a:pPr marL="457200" indent="-317500" defTabSz="914400">
              <a:buClr>
                <a:srgbClr val="000000"/>
              </a:buClr>
              <a:buSzPct val="127271"/>
              <a:buFont typeface="Arial"/>
              <a:buChar char="-"/>
              <a:defRPr sz="1100"/>
            </a:pPr>
            <a:r>
              <a:t>Don’t fish where the fish are not</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 name="Shape 645"/>
          <p:cNvSpPr/>
          <p:nvPr>
            <p:ph type="sldImg"/>
          </p:nvPr>
        </p:nvSpPr>
        <p:spPr>
          <a:prstGeom prst="rect">
            <a:avLst/>
          </a:prstGeom>
        </p:spPr>
        <p:txBody>
          <a:bodyPr/>
          <a:lstStyle/>
          <a:p>
            <a:pPr/>
          </a:p>
        </p:txBody>
      </p:sp>
      <p:sp>
        <p:nvSpPr>
          <p:cNvPr id="646" name="Shape 646"/>
          <p:cNvSpPr/>
          <p:nvPr>
            <p:ph type="body" sz="quarter" idx="1"/>
          </p:nvPr>
        </p:nvSpPr>
        <p:spPr>
          <a:prstGeom prst="rect">
            <a:avLst/>
          </a:prstGeom>
        </p:spPr>
        <p:txBody>
          <a:bodyPr/>
          <a:lstStyle/>
          <a:p>
            <a:pPr defTabSz="914400">
              <a:defRPr sz="1100"/>
            </a:pPr>
            <a:r>
              <a:t>Your closest friends and family will be too willing to tell you what you want to hear instead of what you need to hear</a:t>
            </a:r>
          </a:p>
          <a:p>
            <a:pPr defTabSz="914400">
              <a:defRPr sz="1100"/>
            </a:pPr>
            <a:r>
              <a:t>At least one degree of separation</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 name="Shape 650"/>
          <p:cNvSpPr/>
          <p:nvPr>
            <p:ph type="sldImg"/>
          </p:nvPr>
        </p:nvSpPr>
        <p:spPr>
          <a:prstGeom prst="rect">
            <a:avLst/>
          </a:prstGeom>
        </p:spPr>
        <p:txBody>
          <a:bodyPr/>
          <a:lstStyle/>
          <a:p>
            <a:pPr/>
          </a:p>
        </p:txBody>
      </p:sp>
      <p:sp>
        <p:nvSpPr>
          <p:cNvPr id="651" name="Shape 651"/>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Coffee shops are a good start but may be too unfocused</a:t>
            </a:r>
          </a:p>
          <a:p>
            <a:pPr marL="457200" indent="-317500" defTabSz="914400">
              <a:buClr>
                <a:srgbClr val="000000"/>
              </a:buClr>
              <a:buSzPct val="127271"/>
              <a:buFont typeface="Arial"/>
              <a:buChar char="-"/>
              <a:defRPr sz="1100"/>
            </a:pPr>
            <a:r>
              <a:t>Don’t expect people to come to you, you’ll have to go to them</a:t>
            </a:r>
          </a:p>
          <a:p>
            <a:pPr marL="457200" indent="-317500" defTabSz="914400">
              <a:buClr>
                <a:srgbClr val="000000"/>
              </a:buClr>
              <a:buSzPct val="127271"/>
              <a:buFont typeface="Arial"/>
              <a:buChar char="-"/>
              <a:defRPr sz="1100"/>
            </a:pPr>
            <a:r>
              <a:t>Giff’s example of a woman who bought women pedicures and wine as a gimmick to get women when they could be away from their kids ← kind of creepy to me, maybe a better example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a flagship video application for a name-brand phone vendor</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5" name="Shape 655"/>
          <p:cNvSpPr/>
          <p:nvPr>
            <p:ph type="sldImg"/>
          </p:nvPr>
        </p:nvSpPr>
        <p:spPr>
          <a:prstGeom prst="rect">
            <a:avLst/>
          </a:prstGeom>
        </p:spPr>
        <p:txBody>
          <a:bodyPr/>
          <a:lstStyle/>
          <a:p>
            <a:pPr/>
          </a:p>
        </p:txBody>
      </p:sp>
      <p:sp>
        <p:nvSpPr>
          <p:cNvPr id="656" name="Shape 656"/>
          <p:cNvSpPr/>
          <p:nvPr>
            <p:ph type="body" sz="quarter" idx="1"/>
          </p:nvPr>
        </p:nvSpPr>
        <p:spPr>
          <a:prstGeom prst="rect">
            <a:avLst/>
          </a:prstGeom>
        </p:spPr>
        <p:txBody>
          <a:bodyPr/>
          <a:lstStyle/>
          <a:p>
            <a:pPr defTabSz="914400">
              <a:defRPr sz="1100"/>
            </a:pPr>
            <a:r>
              <a:t>At the end of the interview - “is there anyone else I should be talking to?”</a:t>
            </a:r>
          </a:p>
          <a:p>
            <a:pPr defTabSz="914400">
              <a:defRPr sz="1100"/>
            </a:pPr>
            <a:r>
              <a:t>Ask your friends who would be good people to talk to and get an introduction</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ph type="sldImg"/>
          </p:nvPr>
        </p:nvSpPr>
        <p:spPr>
          <a:prstGeom prst="rect">
            <a:avLst/>
          </a:prstGeom>
        </p:spPr>
        <p:txBody>
          <a:bodyPr/>
          <a:lstStyle/>
          <a:p>
            <a:pPr/>
          </a:p>
        </p:txBody>
      </p:sp>
      <p:sp>
        <p:nvSpPr>
          <p:cNvPr id="661" name="Shape 661"/>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Distinguish from selling (“I’m not trying to sell you anything”)</a:t>
            </a:r>
          </a:p>
          <a:p>
            <a:pPr marL="457200" indent="-317500" defTabSz="914400">
              <a:buClr>
                <a:srgbClr val="000000"/>
              </a:buClr>
              <a:buSzPct val="127271"/>
              <a:buFont typeface="Arial"/>
              <a:buChar char="-"/>
              <a:defRPr sz="1100"/>
            </a:pPr>
            <a:r>
              <a:t>Name drop to make it easier (e.g. “Jenny told me you are someone who is an expert in something I’m researching”)</a:t>
            </a:r>
          </a:p>
          <a:p>
            <a:pPr marL="457200" indent="-317500" defTabSz="914400">
              <a:buClr>
                <a:srgbClr val="000000"/>
              </a:buClr>
              <a:buSzPct val="127271"/>
              <a:buFont typeface="Arial"/>
              <a:buChar char="-"/>
              <a:defRPr sz="1100"/>
            </a:pPr>
            <a:r>
              <a:t>Create a blog and ask them if you can interview them for the blog</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 name="Shape 665"/>
          <p:cNvSpPr/>
          <p:nvPr>
            <p:ph type="sldImg"/>
          </p:nvPr>
        </p:nvSpPr>
        <p:spPr>
          <a:prstGeom prst="rect">
            <a:avLst/>
          </a:prstGeom>
        </p:spPr>
        <p:txBody>
          <a:bodyPr/>
          <a:lstStyle/>
          <a:p>
            <a:pPr/>
          </a:p>
        </p:txBody>
      </p:sp>
      <p:sp>
        <p:nvSpPr>
          <p:cNvPr id="666" name="Shape 666"/>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LinkedIn</a:t>
            </a:r>
          </a:p>
          <a:p>
            <a:pPr marL="457200" indent="-317500" defTabSz="914400">
              <a:buClr>
                <a:srgbClr val="000000"/>
              </a:buClr>
              <a:buSzPct val="127271"/>
              <a:buFont typeface="Arial"/>
              <a:buChar char="-"/>
              <a:defRPr sz="1100"/>
            </a:pPr>
            <a:r>
              <a:t>Conferences</a:t>
            </a:r>
          </a:p>
          <a:p>
            <a:pPr marL="457200" indent="-317500" defTabSz="914400">
              <a:buClr>
                <a:srgbClr val="000000"/>
              </a:buClr>
              <a:buSzPct val="127271"/>
              <a:buFont typeface="Arial"/>
              <a:buChar char="-"/>
              <a:defRPr sz="1100"/>
            </a:pPr>
            <a:r>
              <a:t>Gatekeepers (e.g. executive assistant) who can either get you to the right person or get you a referral to someone else</a:t>
            </a:r>
          </a:p>
          <a:p>
            <a:pPr marL="457200" indent="-317500" defTabSz="914400">
              <a:buClr>
                <a:srgbClr val="000000"/>
              </a:buClr>
              <a:buSzPct val="127271"/>
              <a:buFont typeface="Arial"/>
              <a:buChar char="-"/>
              <a:defRPr sz="1100"/>
            </a:pPr>
            <a:r>
              <a:t>Ask for Advice works here too</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 name="Shape 673"/>
          <p:cNvSpPr/>
          <p:nvPr>
            <p:ph type="sldImg"/>
          </p:nvPr>
        </p:nvSpPr>
        <p:spPr>
          <a:prstGeom prst="rect">
            <a:avLst/>
          </a:prstGeom>
        </p:spPr>
        <p:txBody>
          <a:bodyPr/>
          <a:lstStyle/>
          <a:p>
            <a:pPr/>
          </a:p>
        </p:txBody>
      </p:sp>
      <p:sp>
        <p:nvSpPr>
          <p:cNvPr id="674" name="Shape 674"/>
          <p:cNvSpPr/>
          <p:nvPr>
            <p:ph type="body" sz="quarter" idx="1"/>
          </p:nvPr>
        </p:nvSpPr>
        <p:spPr>
          <a:prstGeom prst="rect">
            <a:avLst/>
          </a:prstGeom>
        </p:spPr>
        <p:txBody>
          <a:bodyPr/>
          <a:lstStyle>
            <a:lvl1pPr defTabSz="914400">
              <a:defRPr sz="1100"/>
            </a:lvl1pPr>
          </a:lstStyle>
          <a:p>
            <a:pPr/>
            <a:r>
              <a:t>Group think</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8" name="Shape 678"/>
          <p:cNvSpPr/>
          <p:nvPr>
            <p:ph type="sldImg"/>
          </p:nvPr>
        </p:nvSpPr>
        <p:spPr>
          <a:prstGeom prst="rect">
            <a:avLst/>
          </a:prstGeom>
        </p:spPr>
        <p:txBody>
          <a:bodyPr/>
          <a:lstStyle/>
          <a:p>
            <a:pPr/>
          </a:p>
        </p:txBody>
      </p:sp>
      <p:sp>
        <p:nvSpPr>
          <p:cNvPr id="679" name="Shape 679"/>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it’s’ a guide not a script</a:t>
            </a:r>
          </a:p>
          <a:p>
            <a:pPr marL="457200" indent="-317500" defTabSz="914400">
              <a:buClr>
                <a:srgbClr val="000000"/>
              </a:buClr>
              <a:buSzPct val="127271"/>
              <a:buFont typeface="Arial"/>
              <a:buChar char="-"/>
              <a:defRPr sz="1100"/>
            </a:pPr>
            <a:r>
              <a:t>warm up question to get them comfortable</a:t>
            </a:r>
          </a:p>
          <a:p>
            <a:pPr marL="457200" indent="-317500" defTabSz="914400">
              <a:buClr>
                <a:srgbClr val="000000"/>
              </a:buClr>
              <a:buSzPct val="127271"/>
              <a:buFont typeface="Arial"/>
              <a:buChar char="-"/>
              <a:defRPr sz="1100"/>
            </a:pPr>
            <a:r>
              <a:t>main body of the interview</a:t>
            </a:r>
          </a:p>
          <a:p>
            <a:pPr marL="457200" indent="-317500" defTabSz="914400">
              <a:buClr>
                <a:srgbClr val="000000"/>
              </a:buClr>
              <a:buSzPct val="127271"/>
              <a:buFont typeface="Arial"/>
              <a:buChar char="-"/>
              <a:defRPr sz="1100"/>
            </a:pPr>
            <a:r>
              <a:t>ask for referral</a:t>
            </a:r>
          </a:p>
          <a:p>
            <a:pPr marL="457200" indent="-317500" defTabSz="914400">
              <a:buClr>
                <a:srgbClr val="000000"/>
              </a:buClr>
              <a:buSzPct val="127271"/>
              <a:buFont typeface="Arial"/>
              <a:buChar char="-"/>
              <a:defRPr sz="1100"/>
            </a:pPr>
            <a:r>
              <a:t>ask if you can follow up in later stages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Shape 683"/>
          <p:cNvSpPr/>
          <p:nvPr>
            <p:ph type="sldImg"/>
          </p:nvPr>
        </p:nvSpPr>
        <p:spPr>
          <a:prstGeom prst="rect">
            <a:avLst/>
          </a:prstGeom>
        </p:spPr>
        <p:txBody>
          <a:bodyPr/>
          <a:lstStyle/>
          <a:p>
            <a:pPr/>
          </a:p>
        </p:txBody>
      </p:sp>
      <p:sp>
        <p:nvSpPr>
          <p:cNvPr id="684" name="Shape 684"/>
          <p:cNvSpPr/>
          <p:nvPr>
            <p:ph type="body" sz="quarter" idx="1"/>
          </p:nvPr>
        </p:nvSpPr>
        <p:spPr>
          <a:prstGeom prst="rect">
            <a:avLst/>
          </a:prstGeom>
        </p:spPr>
        <p:txBody>
          <a:bodyPr/>
          <a:lstStyle/>
          <a:p>
            <a:pPr defTabSz="914400">
              <a:defRPr sz="1100"/>
            </a:pPr>
            <a:r>
              <a:t>Tell me about the last time you met someone at a conference</a:t>
            </a:r>
          </a:p>
          <a:p>
            <a:pPr defTabSz="914400">
              <a:defRPr sz="1100"/>
            </a:pPr>
            <a:r>
              <a:t>How did you find a hotel room for this conference</a:t>
            </a:r>
          </a:p>
          <a:p>
            <a:pPr defTabSz="914400">
              <a:defRPr sz="1100"/>
            </a:pPr>
            <a:r>
              <a:t>When was the last time you decided you didn’t want to use your time share</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8" name="Shape 688"/>
          <p:cNvSpPr/>
          <p:nvPr>
            <p:ph type="sldImg"/>
          </p:nvPr>
        </p:nvSpPr>
        <p:spPr>
          <a:prstGeom prst="rect">
            <a:avLst/>
          </a:prstGeom>
        </p:spPr>
        <p:txBody>
          <a:bodyPr/>
          <a:lstStyle/>
          <a:p>
            <a:pPr/>
          </a:p>
        </p:txBody>
      </p:sp>
      <p:sp>
        <p:nvSpPr>
          <p:cNvPr id="689" name="Shape 689"/>
          <p:cNvSpPr/>
          <p:nvPr>
            <p:ph type="body" sz="quarter" idx="1"/>
          </p:nvPr>
        </p:nvSpPr>
        <p:spPr>
          <a:prstGeom prst="rect">
            <a:avLst/>
          </a:prstGeom>
        </p:spPr>
        <p:txBody>
          <a:bodyPr/>
          <a:lstStyle/>
          <a:p>
            <a:pPr defTabSz="914400">
              <a:defRPr sz="1100"/>
            </a:pPr>
            <a:r>
              <a:t>How do you decide what conferences to attend in a given year?</a:t>
            </a:r>
          </a:p>
          <a:p>
            <a:pPr defTabSz="914400">
              <a:defRPr sz="1100"/>
            </a:pPr>
            <a:r>
              <a:t>Who pays for the hotel room?</a:t>
            </a:r>
          </a:p>
          <a:p>
            <a:pPr defTabSz="914400">
              <a:defRPr sz="1100"/>
            </a:pPr>
          </a:p>
          <a:p>
            <a:pPr defTabSz="914400">
              <a:defRPr sz="1100"/>
            </a:pPr>
            <a:r>
              <a:t>Questions that are not easily answered with a yes/no</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Shape 696"/>
          <p:cNvSpPr/>
          <p:nvPr>
            <p:ph type="sldImg"/>
          </p:nvPr>
        </p:nvSpPr>
        <p:spPr>
          <a:prstGeom prst="rect">
            <a:avLst/>
          </a:prstGeom>
        </p:spPr>
        <p:txBody>
          <a:bodyPr/>
          <a:lstStyle/>
          <a:p>
            <a:pPr/>
          </a:p>
        </p:txBody>
      </p:sp>
      <p:sp>
        <p:nvSpPr>
          <p:cNvPr id="697" name="Shape 697"/>
          <p:cNvSpPr/>
          <p:nvPr>
            <p:ph type="body" sz="quarter" idx="1"/>
          </p:nvPr>
        </p:nvSpPr>
        <p:spPr>
          <a:prstGeom prst="rect">
            <a:avLst/>
          </a:prstGeom>
        </p:spPr>
        <p:txBody>
          <a:bodyPr/>
          <a:lstStyle/>
          <a:p>
            <a:pPr defTabSz="914400">
              <a:defRPr sz="1100"/>
            </a:pPr>
            <a:r>
              <a:t>Take notes so you can focus on asking questions and listening</a:t>
            </a:r>
          </a:p>
          <a:p>
            <a:pPr defTabSz="914400">
              <a:defRPr sz="1100"/>
            </a:pPr>
          </a:p>
          <a:p>
            <a:pPr defTabSz="914400">
              <a:defRPr sz="1100"/>
            </a:pPr>
            <a:r>
              <a:t>Accomplice is an observer - of both you and the subject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lvl1pPr defTabSz="914400">
              <a:defRPr sz="1100"/>
            </a:lvl1pPr>
          </a:lstStyle>
          <a:p>
            <a:pPr/>
            <a:r>
              <a:t>You are not in sales mode here</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 name="Shape 709"/>
          <p:cNvSpPr/>
          <p:nvPr>
            <p:ph type="sldImg"/>
          </p:nvPr>
        </p:nvSpPr>
        <p:spPr>
          <a:prstGeom prst="rect">
            <a:avLst/>
          </a:prstGeom>
        </p:spPr>
        <p:txBody>
          <a:bodyPr/>
          <a:lstStyle/>
          <a:p>
            <a:pPr/>
          </a:p>
        </p:txBody>
      </p:sp>
      <p:sp>
        <p:nvSpPr>
          <p:cNvPr id="710" name="Shape 710"/>
          <p:cNvSpPr/>
          <p:nvPr>
            <p:ph type="body" sz="quarter" idx="1"/>
          </p:nvPr>
        </p:nvSpPr>
        <p:spPr>
          <a:prstGeom prst="rect">
            <a:avLst/>
          </a:prstGeom>
        </p:spPr>
        <p:txBody>
          <a:bodyPr/>
          <a:lstStyle>
            <a:lvl1pPr defTabSz="914400">
              <a:defRPr sz="1100"/>
            </a:lvl1pPr>
          </a:lstStyle>
          <a:p>
            <a:pPr/>
            <a:r>
              <a:t>People want to be nice to you. Ask them to be brutally honest.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As I was preparing this talk I decided to go back over the estimated cost of all the projects I've worked on since I began designing software twenty years ago.</a:t>
            </a:r>
          </a:p>
          <a:p>
            <a:pPr/>
          </a:p>
          <a:p>
            <a:pPr/>
            <a:r>
              <a:t>Over the past twenty years I've worked on an estimated</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 name="Shape 714"/>
          <p:cNvSpPr/>
          <p:nvPr>
            <p:ph type="sldImg"/>
          </p:nvPr>
        </p:nvSpPr>
        <p:spPr>
          <a:prstGeom prst="rect">
            <a:avLst/>
          </a:prstGeom>
        </p:spPr>
        <p:txBody>
          <a:bodyPr/>
          <a:lstStyle/>
          <a:p>
            <a:pPr/>
          </a:p>
        </p:txBody>
      </p:sp>
      <p:sp>
        <p:nvSpPr>
          <p:cNvPr id="715" name="Shape 715"/>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Ask indirectly</a:t>
            </a:r>
          </a:p>
          <a:p>
            <a:pPr marL="457200" indent="-317500" defTabSz="914400">
              <a:buClr>
                <a:srgbClr val="000000"/>
              </a:buClr>
              <a:buSzPct val="127271"/>
              <a:buFont typeface="Arial"/>
              <a:buChar char="-"/>
              <a:defRPr sz="1100"/>
            </a:pPr>
            <a:r>
              <a:t>“How much does this problem cost you today”</a:t>
            </a:r>
          </a:p>
          <a:p>
            <a:pPr marL="457200" indent="-317500" defTabSz="914400">
              <a:buClr>
                <a:srgbClr val="000000"/>
              </a:buClr>
              <a:buSzPct val="127271"/>
              <a:buFont typeface="Arial"/>
              <a:buChar char="-"/>
              <a:defRPr sz="1100"/>
            </a:pPr>
            <a:r>
              <a:t>“What would you pay to  make this problem go away”</a:t>
            </a:r>
          </a:p>
          <a:p>
            <a:pPr marL="457200" indent="-317500" defTabSz="914400">
              <a:buClr>
                <a:srgbClr val="000000"/>
              </a:buClr>
              <a:buSzPct val="127271"/>
              <a:buFont typeface="Arial"/>
              <a:buChar char="-"/>
              <a:defRPr sz="1100"/>
            </a:pPr>
            <a:r>
              <a:t>Be extremely skeptical of the answers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 name="Shape 757"/>
          <p:cNvSpPr/>
          <p:nvPr>
            <p:ph type="sldImg"/>
          </p:nvPr>
        </p:nvSpPr>
        <p:spPr>
          <a:prstGeom prst="rect">
            <a:avLst/>
          </a:prstGeom>
        </p:spPr>
        <p:txBody>
          <a:bodyPr/>
          <a:lstStyle/>
          <a:p>
            <a:pPr/>
          </a:p>
        </p:txBody>
      </p:sp>
      <p:sp>
        <p:nvSpPr>
          <p:cNvPr id="758" name="Shape 758"/>
          <p:cNvSpPr/>
          <p:nvPr>
            <p:ph type="body" sz="quarter" idx="1"/>
          </p:nvPr>
        </p:nvSpPr>
        <p:spPr>
          <a:prstGeom prst="rect">
            <a:avLst/>
          </a:prstGeom>
        </p:spPr>
        <p:txBody>
          <a:bodyPr/>
          <a:lstStyle/>
          <a:p>
            <a:pPr/>
            <a:r>
              <a:t>Little Cart</a:t>
            </a:r>
          </a:p>
          <a:p>
            <a:pPr/>
            <a:r>
              <a:t>Ecole Des Beaux-Arts in Paris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 name="Shape 781"/>
          <p:cNvSpPr/>
          <p:nvPr>
            <p:ph type="sldImg"/>
          </p:nvPr>
        </p:nvSpPr>
        <p:spPr>
          <a:prstGeom prst="rect">
            <a:avLst/>
          </a:prstGeom>
        </p:spPr>
        <p:txBody>
          <a:bodyPr/>
          <a:lstStyle/>
          <a:p>
            <a:pPr/>
          </a:p>
        </p:txBody>
      </p:sp>
      <p:sp>
        <p:nvSpPr>
          <p:cNvPr id="782" name="Shape 782"/>
          <p:cNvSpPr/>
          <p:nvPr>
            <p:ph type="body" sz="quarter" idx="1"/>
          </p:nvPr>
        </p:nvSpPr>
        <p:spPr>
          <a:prstGeom prst="rect">
            <a:avLst/>
          </a:prstGeom>
        </p:spPr>
        <p:txBody>
          <a:bodyPr/>
          <a:lstStyle/>
          <a:p>
            <a:pPr/>
            <a:r>
              <a:t>6-8 concept sketches individually.</a:t>
            </a:r>
          </a:p>
          <a:p>
            <a:pPr/>
            <a:r>
              <a:t>Just enough design</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r>
              <a:t>6-8 concept sketches individually.</a:t>
            </a:r>
          </a:p>
          <a:p>
            <a:pPr/>
            <a:r>
              <a:t>Just enough design</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9" name="Shape 789"/>
          <p:cNvSpPr/>
          <p:nvPr>
            <p:ph type="sldImg"/>
          </p:nvPr>
        </p:nvSpPr>
        <p:spPr>
          <a:prstGeom prst="rect">
            <a:avLst/>
          </a:prstGeom>
        </p:spPr>
        <p:txBody>
          <a:bodyPr/>
          <a:lstStyle/>
          <a:p>
            <a:pPr/>
          </a:p>
        </p:txBody>
      </p:sp>
      <p:sp>
        <p:nvSpPr>
          <p:cNvPr id="790" name="Shape 790"/>
          <p:cNvSpPr/>
          <p:nvPr>
            <p:ph type="body" sz="quarter" idx="1"/>
          </p:nvPr>
        </p:nvSpPr>
        <p:spPr>
          <a:prstGeom prst="rect">
            <a:avLst/>
          </a:prstGeom>
        </p:spPr>
        <p:txBody>
          <a:bodyPr/>
          <a:lstStyle/>
          <a:p>
            <a:pPr/>
            <a:r>
              <a:t>3 minutes to pitch</a:t>
            </a:r>
          </a:p>
          <a:p>
            <a:pPr/>
            <a:r>
              <a:t>What part of the scenario</a:t>
            </a:r>
          </a:p>
          <a:p>
            <a:pPr/>
            <a:r>
              <a:t>What were your goals</a:t>
            </a:r>
          </a:p>
          <a:p>
            <a:pPr/>
            <a:r>
              <a:t>How my design addresses those goals</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3" name="Shape 793"/>
          <p:cNvSpPr/>
          <p:nvPr>
            <p:ph type="sldImg"/>
          </p:nvPr>
        </p:nvSpPr>
        <p:spPr>
          <a:prstGeom prst="rect">
            <a:avLst/>
          </a:prstGeom>
        </p:spPr>
        <p:txBody>
          <a:bodyPr/>
          <a:lstStyle/>
          <a:p>
            <a:pPr/>
          </a:p>
        </p:txBody>
      </p:sp>
      <p:sp>
        <p:nvSpPr>
          <p:cNvPr id="794" name="Shape 794"/>
          <p:cNvSpPr/>
          <p:nvPr>
            <p:ph type="body" sz="quarter" idx="1"/>
          </p:nvPr>
        </p:nvSpPr>
        <p:spPr>
          <a:prstGeom prst="rect">
            <a:avLst/>
          </a:prstGeom>
        </p:spPr>
        <p:txBody>
          <a:bodyPr/>
          <a:lstStyle/>
          <a:p>
            <a:pPr/>
            <a:r>
              <a:t>2 minutes to critique</a:t>
            </a:r>
          </a:p>
          <a:p>
            <a:pPr/>
            <a:r>
              <a:t>This isn't feedback—I like / don't like</a:t>
            </a:r>
          </a:p>
          <a:p>
            <a:pPr/>
            <a:r>
              <a:t>Your critique is based on the persona and the goals</a:t>
            </a:r>
          </a:p>
          <a:p>
            <a:pPr/>
            <a:r>
              <a:t>2-3 ways it accomplished the goals</a:t>
            </a:r>
          </a:p>
          <a:p>
            <a:pPr/>
            <a:r>
              <a:t>1-2 ways it could be better</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9" name="Shape 799"/>
          <p:cNvSpPr/>
          <p:nvPr>
            <p:ph type="sldImg"/>
          </p:nvPr>
        </p:nvSpPr>
        <p:spPr>
          <a:prstGeom prst="rect">
            <a:avLst/>
          </a:prstGeom>
        </p:spPr>
        <p:txBody>
          <a:bodyPr/>
          <a:lstStyle/>
          <a:p>
            <a:pPr/>
          </a:p>
        </p:txBody>
      </p:sp>
      <p:sp>
        <p:nvSpPr>
          <p:cNvPr id="800" name="Shape 800"/>
          <p:cNvSpPr/>
          <p:nvPr>
            <p:ph type="body" sz="quarter" idx="1"/>
          </p:nvPr>
        </p:nvSpPr>
        <p:spPr>
          <a:prstGeom prst="rect">
            <a:avLst/>
          </a:prstGeom>
        </p:spPr>
        <p:txBody>
          <a:bodyPr/>
          <a:lstStyle/>
          <a:p>
            <a:pPr/>
            <a:r>
              <a:t>Level-sets playing field</a:t>
            </a:r>
          </a:p>
          <a:p>
            <a:pPr/>
            <a:r>
              <a:t>Idea Generation</a:t>
            </a:r>
          </a:p>
          <a:p>
            <a:pPr/>
            <a:r>
              <a:t>Vetting Design Concepts</a:t>
            </a:r>
          </a:p>
          <a:p>
            <a:pPr/>
            <a:r>
              <a:t>Team Buy-In — ownership / investment</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5" name="Shape 805"/>
          <p:cNvSpPr/>
          <p:nvPr>
            <p:ph type="sldImg"/>
          </p:nvPr>
        </p:nvSpPr>
        <p:spPr>
          <a:prstGeom prst="rect">
            <a:avLst/>
          </a:prstGeom>
        </p:spPr>
        <p:txBody>
          <a:bodyPr/>
          <a:lstStyle/>
          <a:p>
            <a:pPr/>
          </a:p>
        </p:txBody>
      </p:sp>
      <p:sp>
        <p:nvSpPr>
          <p:cNvPr id="806" name="Shape 806"/>
          <p:cNvSpPr/>
          <p:nvPr>
            <p:ph type="body" sz="quarter" idx="1"/>
          </p:nvPr>
        </p:nvSpPr>
        <p:spPr>
          <a:prstGeom prst="rect">
            <a:avLst/>
          </a:prstGeom>
        </p:spPr>
        <p:txBody>
          <a:bodyPr/>
          <a:lstStyle/>
          <a:p>
            <a:pPr/>
            <a:r>
              <a:t>There’s a problem with how we define software.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9" name="Shape 809"/>
          <p:cNvSpPr/>
          <p:nvPr>
            <p:ph type="sldImg"/>
          </p:nvPr>
        </p:nvSpPr>
        <p:spPr>
          <a:prstGeom prst="rect">
            <a:avLst/>
          </a:prstGeom>
        </p:spPr>
        <p:txBody>
          <a:bodyPr/>
          <a:lstStyle/>
          <a:p>
            <a:pPr/>
          </a:p>
        </p:txBody>
      </p:sp>
      <p:sp>
        <p:nvSpPr>
          <p:cNvPr id="810" name="Shape 810"/>
          <p:cNvSpPr/>
          <p:nvPr>
            <p:ph type="body" sz="quarter" idx="1"/>
          </p:nvPr>
        </p:nvSpPr>
        <p:spPr>
          <a:prstGeom prst="rect">
            <a:avLst/>
          </a:prstGeom>
        </p:spPr>
        <p:txBody>
          <a:bodyPr/>
          <a:lstStyle/>
          <a:p>
            <a:pPr/>
            <a:r>
              <a:t>I want to tell you a short story about myself. It begins on March 22, 2014. I was at my house when suddenly my right leg went numb. At first I thought it might just be asleep, but I soon realized it wasn’t. I went to an urgent care center to get checked out, telling them that I was worried that I was having a stroke. They did a CAT scan on me there and immediately transported me to Riverside Methodist Hospital by ambulance. Most of the rest of that night was a blur, but at some point they performed an MRI on me.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3" name="Shape 813"/>
          <p:cNvSpPr/>
          <p:nvPr>
            <p:ph type="sldImg"/>
          </p:nvPr>
        </p:nvSpPr>
        <p:spPr>
          <a:prstGeom prst="rect">
            <a:avLst/>
          </a:prstGeom>
        </p:spPr>
        <p:txBody>
          <a:bodyPr/>
          <a:lstStyle/>
          <a:p>
            <a:pPr/>
          </a:p>
        </p:txBody>
      </p:sp>
      <p:sp>
        <p:nvSpPr>
          <p:cNvPr id="814" name="Shape 814"/>
          <p:cNvSpPr/>
          <p:nvPr>
            <p:ph type="body" sz="quarter" idx="1"/>
          </p:nvPr>
        </p:nvSpPr>
        <p:spPr>
          <a:prstGeom prst="rect">
            <a:avLst/>
          </a:prstGeom>
        </p:spPr>
        <p:txBody>
          <a:bodyPr/>
          <a:lstStyle/>
          <a:p>
            <a:pPr/>
            <a:r>
              <a:t>Early the next morning, I was told I had a low grade brain tumor.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Shape 11"/>
          <p:cNvSpPr/>
          <p:nvPr>
            <p:ph type="title"/>
          </p:nvPr>
        </p:nvSpPr>
        <p:spPr>
          <a:xfrm>
            <a:off x="975359" y="3002486"/>
            <a:ext cx="11054082" cy="2199467"/>
          </a:xfrm>
          <a:prstGeom prst="rect">
            <a:avLst/>
          </a:prstGeom>
        </p:spPr>
        <p:txBody>
          <a:bodyPr/>
          <a:lstStyle>
            <a:lvl1pPr algn="ctr">
              <a:defRPr b="1" sz="6800">
                <a:solidFill>
                  <a:srgbClr val="000000"/>
                </a:solidFill>
                <a:latin typeface="Arial"/>
                <a:ea typeface="Arial"/>
                <a:cs typeface="Arial"/>
                <a:sym typeface="Arial"/>
              </a:defRPr>
            </a:lvl1pPr>
          </a:lstStyle>
          <a:p>
            <a:pPr/>
            <a:r>
              <a:t>Title Text</a:t>
            </a:r>
          </a:p>
        </p:txBody>
      </p:sp>
      <p:sp>
        <p:nvSpPr>
          <p:cNvPr id="12" name="Shape 12"/>
          <p:cNvSpPr/>
          <p:nvPr>
            <p:ph type="body" sz="quarter" idx="1"/>
          </p:nvPr>
        </p:nvSpPr>
        <p:spPr>
          <a:xfrm>
            <a:off x="975359" y="5385581"/>
            <a:ext cx="11054082" cy="1488215"/>
          </a:xfrm>
          <a:prstGeom prst="rect">
            <a:avLst/>
          </a:prstGeom>
        </p:spPr>
        <p:txBody>
          <a:bodyPr/>
          <a:lstStyle>
            <a:lvl1pPr algn="ctr">
              <a:defRPr>
                <a:solidFill>
                  <a:srgbClr val="666666"/>
                </a:solidFill>
              </a:defRPr>
            </a:lvl1pPr>
            <a:lvl2pPr algn="ctr">
              <a:defRPr>
                <a:solidFill>
                  <a:srgbClr val="666666"/>
                </a:solidFill>
              </a:defRPr>
            </a:lvl2pPr>
            <a:lvl3pPr algn="ctr">
              <a:defRPr>
                <a:solidFill>
                  <a:srgbClr val="666666"/>
                </a:solidFill>
              </a:defRPr>
            </a:lvl3pPr>
            <a:lvl4pPr algn="ctr">
              <a:defRPr>
                <a:solidFill>
                  <a:srgbClr val="666666"/>
                </a:solidFill>
              </a:defRPr>
            </a:lvl4pPr>
            <a:lvl5pPr algn="ctr">
              <a:defRPr>
                <a:solidFill>
                  <a:srgbClr val="666666"/>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a:r>
              <a:t>Title Text</a:t>
            </a:r>
          </a:p>
        </p:txBody>
      </p:sp>
      <p:sp>
        <p:nvSpPr>
          <p:cNvPr id="21" name="Shape 21"/>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hape 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a:r>
              <a:t>Title Text</a:t>
            </a:r>
          </a:p>
        </p:txBody>
      </p:sp>
      <p:sp>
        <p:nvSpPr>
          <p:cNvPr id="30" name="Shape 30"/>
          <p:cNvSpPr/>
          <p:nvPr>
            <p:ph type="body" sz="half" idx="1"/>
          </p:nvPr>
        </p:nvSpPr>
        <p:spPr>
          <a:xfrm>
            <a:off x="650239" y="2275839"/>
            <a:ext cx="5681068" cy="706517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hape 31"/>
          <p:cNvSpPr/>
          <p:nvPr>
            <p:ph type="body" sz="half" idx="13"/>
          </p:nvPr>
        </p:nvSpPr>
        <p:spPr>
          <a:xfrm>
            <a:off x="6673454" y="2275839"/>
            <a:ext cx="5681068" cy="7065175"/>
          </a:xfrm>
          <a:prstGeom prst="rect">
            <a:avLst/>
          </a:prstGeom>
        </p:spPr>
        <p:txBody>
          <a:bodyPr/>
          <a:lstStyle/>
          <a:p>
            <a:pPr/>
          </a:p>
        </p:txBody>
      </p:sp>
      <p:sp>
        <p:nvSpPr>
          <p:cNvPr id="32" name="Shape 3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a:r>
              <a:t>Title Text</a:t>
            </a:r>
          </a:p>
        </p:txBody>
      </p:sp>
      <p:sp>
        <p:nvSpPr>
          <p:cNvPr id="40" name="Shape 4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aption">
    <p:spTree>
      <p:nvGrpSpPr>
        <p:cNvPr id="1" name=""/>
        <p:cNvGrpSpPr/>
        <p:nvPr/>
      </p:nvGrpSpPr>
      <p:grpSpPr>
        <a:xfrm>
          <a:off x="0" y="0"/>
          <a:ext cx="0" cy="0"/>
          <a:chOff x="0" y="0"/>
          <a:chExt cx="0" cy="0"/>
        </a:xfrm>
      </p:grpSpPr>
      <p:sp>
        <p:nvSpPr>
          <p:cNvPr id="47" name="Shape 47"/>
          <p:cNvSpPr/>
          <p:nvPr>
            <p:ph type="body" sz="quarter" idx="1"/>
          </p:nvPr>
        </p:nvSpPr>
        <p:spPr>
          <a:xfrm>
            <a:off x="650239" y="8355668"/>
            <a:ext cx="11704322" cy="985174"/>
          </a:xfrm>
          <a:prstGeom prst="rect">
            <a:avLst/>
          </a:prstGeom>
        </p:spPr>
        <p:txBody>
          <a:bodyPr/>
          <a:lstStyle>
            <a:lvl1pPr algn="ctr">
              <a:spcBef>
                <a:spcPts val="400"/>
              </a:spcBef>
              <a:defRPr sz="2400"/>
            </a:lvl1pPr>
            <a:lvl2pPr algn="ctr">
              <a:spcBef>
                <a:spcPts val="400"/>
              </a:spcBef>
              <a:defRPr sz="2400"/>
            </a:lvl2pPr>
            <a:lvl3pPr algn="ctr">
              <a:spcBef>
                <a:spcPts val="400"/>
              </a:spcBef>
              <a:defRPr sz="2400"/>
            </a:lvl3pPr>
            <a:lvl4pPr algn="ctr">
              <a:spcBef>
                <a:spcPts val="400"/>
              </a:spcBef>
              <a:defRPr sz="2400"/>
            </a:lvl4pPr>
            <a:lvl5pPr algn="ctr">
              <a:spcBef>
                <a:spcPts val="4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48" name="Shape 4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55" name="Shape 5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spTree>
      <p:nvGrpSpPr>
        <p:cNvPr id="1" name=""/>
        <p:cNvGrpSpPr/>
        <p:nvPr/>
      </p:nvGrpSpPr>
      <p:grpSpPr>
        <a:xfrm>
          <a:off x="0" y="0"/>
          <a:ext cx="0" cy="0"/>
          <a:chOff x="0" y="0"/>
          <a:chExt cx="0" cy="0"/>
        </a:xfrm>
      </p:grpSpPr>
      <p:sp>
        <p:nvSpPr>
          <p:cNvPr id="62" name="Shape 62"/>
          <p:cNvSpPr/>
          <p:nvPr>
            <p:ph type="title"/>
          </p:nvPr>
        </p:nvSpPr>
        <p:spPr>
          <a:prstGeom prst="rect">
            <a:avLst/>
          </a:prstGeom>
        </p:spPr>
        <p:txBody>
          <a:bodyPr/>
          <a:lstStyle/>
          <a:p>
            <a:pPr/>
            <a:r>
              <a:t>Title Text</a:t>
            </a:r>
          </a:p>
        </p:txBody>
      </p:sp>
      <p:sp>
        <p:nvSpPr>
          <p:cNvPr id="63" name="Shape 63"/>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4" name="Shape 6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71" name="Shape 71"/>
          <p:cNvSpPr/>
          <p:nvPr>
            <p:ph type="title"/>
          </p:nvPr>
        </p:nvSpPr>
        <p:spPr>
          <a:xfrm>
            <a:off x="975359" y="3002486"/>
            <a:ext cx="11054082" cy="2199467"/>
          </a:xfrm>
          <a:prstGeom prst="rect">
            <a:avLst/>
          </a:prstGeom>
        </p:spPr>
        <p:txBody>
          <a:bodyPr/>
          <a:lstStyle>
            <a:lvl1pPr algn="ctr">
              <a:defRPr b="1" sz="6800">
                <a:solidFill>
                  <a:srgbClr val="000000"/>
                </a:solidFill>
                <a:latin typeface="Arial"/>
                <a:ea typeface="Arial"/>
                <a:cs typeface="Arial"/>
                <a:sym typeface="Arial"/>
              </a:defRPr>
            </a:lvl1pPr>
          </a:lstStyle>
          <a:p>
            <a:pPr/>
            <a:r>
              <a:t>Title Text</a:t>
            </a:r>
          </a:p>
        </p:txBody>
      </p:sp>
      <p:sp>
        <p:nvSpPr>
          <p:cNvPr id="72" name="Shape 72"/>
          <p:cNvSpPr/>
          <p:nvPr>
            <p:ph type="body" sz="quarter" idx="1"/>
          </p:nvPr>
        </p:nvSpPr>
        <p:spPr>
          <a:xfrm>
            <a:off x="975359" y="5385581"/>
            <a:ext cx="11054082" cy="1488215"/>
          </a:xfrm>
          <a:prstGeom prst="rect">
            <a:avLst/>
          </a:prstGeom>
        </p:spPr>
        <p:txBody>
          <a:bodyPr/>
          <a:lstStyle>
            <a:lvl1pPr algn="ctr">
              <a:defRPr>
                <a:solidFill>
                  <a:srgbClr val="666666"/>
                </a:solidFill>
              </a:defRPr>
            </a:lvl1pPr>
            <a:lvl2pPr algn="ctr">
              <a:defRPr>
                <a:solidFill>
                  <a:srgbClr val="666666"/>
                </a:solidFill>
              </a:defRPr>
            </a:lvl2pPr>
            <a:lvl3pPr algn="ctr">
              <a:defRPr>
                <a:solidFill>
                  <a:srgbClr val="666666"/>
                </a:solidFill>
              </a:defRPr>
            </a:lvl3pPr>
            <a:lvl4pPr algn="ctr">
              <a:defRPr>
                <a:solidFill>
                  <a:srgbClr val="666666"/>
                </a:solidFill>
              </a:defRPr>
            </a:lvl4pPr>
            <a:lvl5pPr algn="ctr">
              <a:defRPr>
                <a:solidFill>
                  <a:srgbClr val="666666"/>
                </a:solidFill>
              </a:defRPr>
            </a:lvl5pPr>
          </a:lstStyle>
          <a:p>
            <a:pPr/>
            <a:r>
              <a:t>Body Level One</a:t>
            </a:r>
          </a:p>
          <a:p>
            <a:pPr lvl="1"/>
            <a:r>
              <a:t>Body Level Two</a:t>
            </a:r>
          </a:p>
          <a:p>
            <a:pPr lvl="2"/>
            <a:r>
              <a:t>Body Level Three</a:t>
            </a:r>
          </a:p>
          <a:p>
            <a:pPr lvl="3"/>
            <a:r>
              <a:t>Body Level Four</a:t>
            </a:r>
          </a:p>
          <a:p>
            <a:pPr lvl="4"/>
            <a:r>
              <a:t>Body Level Five</a:t>
            </a:r>
          </a:p>
        </p:txBody>
      </p:sp>
      <p:sp>
        <p:nvSpPr>
          <p:cNvPr id="73" name="Shape 7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650239" y="390594"/>
            <a:ext cx="11704322" cy="1625601"/>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b">
            <a:normAutofit fontScale="100000" lnSpcReduction="0"/>
          </a:bodyPr>
          <a:lstStyle/>
          <a:p>
            <a:pPr/>
            <a:r>
              <a:t>Title Text</a:t>
            </a:r>
          </a:p>
        </p:txBody>
      </p:sp>
      <p:sp>
        <p:nvSpPr>
          <p:cNvPr id="3" name="Shape 3"/>
          <p:cNvSpPr/>
          <p:nvPr>
            <p:ph type="body" idx="1"/>
          </p:nvPr>
        </p:nvSpPr>
        <p:spPr>
          <a:xfrm>
            <a:off x="650239" y="2275839"/>
            <a:ext cx="11704322" cy="706517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2423004" y="9120605"/>
            <a:ext cx="527027" cy="519276"/>
          </a:xfrm>
          <a:prstGeom prst="rect">
            <a:avLst/>
          </a:prstGeom>
          <a:ln w="12700">
            <a:miter lim="400000"/>
          </a:ln>
        </p:spPr>
        <p:txBody>
          <a:bodyPr wrap="none" lIns="130026" tIns="130026" rIns="130026" bIns="130026" anchor="ctr">
            <a:spAutoFit/>
          </a:bodyPr>
          <a:lstStyle>
            <a:lvl1pPr algn="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1pPr>
      <a:lvl2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2pPr>
      <a:lvl3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3pPr>
      <a:lvl4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4pPr>
      <a:lvl5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5pPr>
      <a:lvl6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6pPr>
      <a:lvl7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7pPr>
      <a:lvl8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8pPr>
      <a:lvl9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9pPr>
    </p:titleStyle>
    <p:bodyStyle>
      <a:lvl1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1pPr>
      <a:lvl2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2pPr>
      <a:lvl3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3pPr>
      <a:lvl4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4pPr>
      <a:lvl5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5pPr>
      <a:lvl6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6pPr>
      <a:lvl7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7pPr>
      <a:lvl8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8pPr>
      <a:lvl9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9pPr>
    </p:bodyStyle>
    <p:otherStyle>
      <a:lvl1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1pPr>
      <a:lvl2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2pPr>
      <a:lvl3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3pPr>
      <a:lvl4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4pPr>
      <a:lvl5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5pPr>
      <a:lvl6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6pPr>
      <a:lvl7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7pPr>
      <a:lvl8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8pPr>
      <a:lvl9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40.png"/></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19.jpe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0.jpeg"/></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21.jpeg"/></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22.jpeg"/></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41.png"/></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23.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24.jpeg"/></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25.jpeg"/></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26.jpe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27.jpeg"/></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28.jpe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43.pn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29.jpeg"/></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30.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jpeg"/></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44.png"/></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32.jpeg"/></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33.jpeg"/></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34.jpeg"/></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jpeg"/></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36.jpeg"/></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37.jpeg"/></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jpeg"/></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39.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40.jpeg"/></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jpeg"/></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jpeg"/></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jpeg"/></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10.tif"/></Relationships>

</file>

<file path=ppt/slides/_rels/slide1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1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1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jpeg"/></Relationships>

</file>

<file path=ppt/slides/_rels/slide1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jpeg"/></Relationships>

</file>

<file path=ppt/slides/_rels/slide15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15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12.tif"/></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15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_rels/slide15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16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1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 Id="rId3" Type="http://schemas.openxmlformats.org/officeDocument/2006/relationships/image" Target="../media/image47.jpeg"/></Relationships>

</file>

<file path=ppt/slides/_rels/slide1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48.jpeg"/></Relationships>

</file>

<file path=ppt/slides/_rels/slide1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 Id="rId3" Type="http://schemas.openxmlformats.org/officeDocument/2006/relationships/image" Target="../media/image49.jpeg"/></Relationships>

</file>

<file path=ppt/slides/_rels/slide16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50.jpeg"/></Relationships>

</file>

<file path=ppt/slides/_rels/slide1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51.jpeg"/></Relationships>

</file>

<file path=ppt/slides/_rels/slide1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52.jpeg"/></Relationships>

</file>

<file path=ppt/slides/_rels/slide1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53.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tif"/></Relationships>

</file>

<file path=ppt/slides/_rels/slide1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54.jpeg"/></Relationships>

</file>

<file path=ppt/slides/_rels/slide1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image" Target="../media/image55.jpeg"/></Relationships>

</file>

<file path=ppt/slides/_rels/slide1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56.jpeg"/></Relationships>

</file>

<file path=ppt/slides/_rels/slide17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57.jpeg"/></Relationships>

</file>

<file path=ppt/slides/_rels/slide17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 Id="rId3" Type="http://schemas.openxmlformats.org/officeDocument/2006/relationships/image" Target="../media/image58.jpeg"/></Relationships>

</file>

<file path=ppt/slides/_rels/slide17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 Id="rId3" Type="http://schemas.openxmlformats.org/officeDocument/2006/relationships/image" Target="../media/image59.jpeg"/></Relationships>

</file>

<file path=ppt/slides/_rels/slide17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 Id="rId3" Type="http://schemas.openxmlformats.org/officeDocument/2006/relationships/image" Target="../media/image60.jpeg"/></Relationships>

</file>

<file path=ppt/slides/_rels/slide17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17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8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 Id="rId3" Type="http://schemas.openxmlformats.org/officeDocument/2006/relationships/image" Target="../media/image50.png"/></Relationships>

</file>

<file path=ppt/slides/_rels/slide18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18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github.com/mdoel/presentations/tree/master/codemash_2016" TargetMode="External"/></Relationships>

</file>

<file path=ppt/slides/_rels/slide18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jpe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jpeg"/><Relationship Id="rId6" Type="http://schemas.openxmlformats.org/officeDocument/2006/relationships/image" Target="../media/image62.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6.tif"/><Relationship Id="rId6" Type="http://schemas.openxmlformats.org/officeDocument/2006/relationships/image" Target="../media/image7.tif"/><Relationship Id="rId7" Type="http://schemas.openxmlformats.org/officeDocument/2006/relationships/image" Target="../media/image8.tif"/><Relationship Id="rId8" Type="http://schemas.openxmlformats.org/officeDocument/2006/relationships/image" Target="../media/image9.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2.png"/><Relationship Id="rId7"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jpe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6.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2.jpe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3.jpe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4.jpe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5.jpe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tif"/></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2.jpe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16.jpe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7.jpe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title"/>
          </p:nvPr>
        </p:nvSpPr>
        <p:spPr>
          <a:prstGeom prst="rect">
            <a:avLst/>
          </a:prstGeom>
        </p:spPr>
        <p:txBody>
          <a:bodyPr/>
          <a:lstStyle>
            <a:lvl1pPr>
              <a:defRPr>
                <a:latin typeface="Pontano Sans"/>
                <a:ea typeface="Pontano Sans"/>
                <a:cs typeface="Pontano Sans"/>
                <a:sym typeface="Pontano Sans"/>
              </a:defRPr>
            </a:lvl1pPr>
          </a:lstStyle>
          <a:p>
            <a:pPr/>
            <a:r>
              <a:t>Good Morning!!</a:t>
            </a:r>
          </a:p>
        </p:txBody>
      </p:sp>
      <p:sp>
        <p:nvSpPr>
          <p:cNvPr id="83" name="Shape 83"/>
          <p:cNvSpPr/>
          <p:nvPr>
            <p:ph type="body" idx="1"/>
          </p:nvPr>
        </p:nvSpPr>
        <p:spPr>
          <a:xfrm>
            <a:off x="650239" y="2275839"/>
            <a:ext cx="11704322" cy="7065175"/>
          </a:xfrm>
          <a:prstGeom prst="rect">
            <a:avLst/>
          </a:prstGeom>
        </p:spPr>
        <p:txBody>
          <a:bodyPr/>
          <a:lstStyle/>
          <a:p>
            <a:pPr>
              <a:defRPr>
                <a:latin typeface="Pontano Sans"/>
                <a:ea typeface="Pontano Sans"/>
                <a:cs typeface="Pontano Sans"/>
                <a:sym typeface="Pontano Sans"/>
              </a:defRPr>
            </a:pPr>
            <a:r>
              <a:t>Please </a:t>
            </a:r>
            <a:r>
              <a:rPr>
                <a:solidFill>
                  <a:srgbClr val="D95C34"/>
                </a:solidFill>
              </a:rPr>
              <a:t>claim a table</a:t>
            </a:r>
            <a:r>
              <a:rPr>
                <a:solidFill>
                  <a:schemeClr val="accent3"/>
                </a:solidFill>
              </a:rPr>
              <a:t> </a:t>
            </a:r>
            <a:r>
              <a:t>for your “team”</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Use the materials at the table to </a:t>
            </a:r>
            <a:r>
              <a:rPr>
                <a:solidFill>
                  <a:srgbClr val="D95C34"/>
                </a:solidFill>
              </a:rPr>
              <a:t>make your team’s name visible</a:t>
            </a:r>
            <a:r>
              <a:t> to other teams</a:t>
            </a:r>
          </a:p>
          <a:p>
            <a:pPr/>
            <a:endParaRPr>
              <a:latin typeface="Pontano Sans"/>
              <a:ea typeface="Pontano Sans"/>
              <a:cs typeface="Pontano Sans"/>
              <a:sym typeface="Pontano Sans"/>
            </a:endParaRPr>
          </a:p>
          <a:p>
            <a:pPr>
              <a:defRPr i="1" sz="3400">
                <a:solidFill>
                  <a:srgbClr val="999999"/>
                </a:solidFill>
                <a:latin typeface="Pontano Sans"/>
                <a:ea typeface="Pontano Sans"/>
                <a:cs typeface="Pontano Sans"/>
                <a:sym typeface="Pontano Sans"/>
              </a:defRPr>
            </a:pPr>
            <a:r>
              <a:t>(creativity is encouraged)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134" name="pasted-image.pn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3" name="pasted-image.png"/>
          <p:cNvPicPr>
            <a:picLocks noChangeAspect="1"/>
          </p:cNvPicPr>
          <p:nvPr/>
        </p:nvPicPr>
        <p:blipFill>
          <a:blip r:embed="rId3">
            <a:extLst/>
          </a:blip>
          <a:stretch>
            <a:fillRect/>
          </a:stretch>
        </p:blipFill>
        <p:spPr>
          <a:xfrm>
            <a:off x="0" y="1755648"/>
            <a:ext cx="13004801" cy="62423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59" name="Group 559"/>
          <p:cNvGrpSpPr/>
          <p:nvPr/>
        </p:nvGrpSpPr>
        <p:grpSpPr>
          <a:xfrm>
            <a:off x="5005442" y="6036910"/>
            <a:ext cx="2993916" cy="2993915"/>
            <a:chOff x="0" y="0"/>
            <a:chExt cx="2993914" cy="2993914"/>
          </a:xfrm>
        </p:grpSpPr>
        <p:sp>
          <p:nvSpPr>
            <p:cNvPr id="557" name="Shape 557"/>
            <p:cNvSpPr/>
            <p:nvPr/>
          </p:nvSpPr>
          <p:spPr>
            <a:xfrm>
              <a:off x="89086" y="1131046"/>
              <a:ext cx="2746503" cy="709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4100"/>
              </a:lvl1pPr>
            </a:lstStyle>
            <a:p>
              <a:pPr/>
              <a:r>
                <a:t>MEASURE</a:t>
              </a:r>
            </a:p>
          </p:txBody>
        </p:sp>
        <p:sp>
          <p:nvSpPr>
            <p:cNvPr id="558" name="Shape 558"/>
            <p:cNvSpPr/>
            <p:nvPr/>
          </p:nvSpPr>
          <p:spPr>
            <a:xfrm>
              <a:off x="0" y="0"/>
              <a:ext cx="2993915" cy="2993915"/>
            </a:xfrm>
            <a:prstGeom prst="ellipse">
              <a:avLst/>
            </a:prstGeom>
            <a:noFill/>
            <a:ln w="114300" cap="flat">
              <a:solidFill>
                <a:srgbClr val="D95C34"/>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grpSp>
        <p:nvGrpSpPr>
          <p:cNvPr id="562" name="Group 562"/>
          <p:cNvGrpSpPr/>
          <p:nvPr/>
        </p:nvGrpSpPr>
        <p:grpSpPr>
          <a:xfrm>
            <a:off x="8113030" y="982786"/>
            <a:ext cx="2993915" cy="2993915"/>
            <a:chOff x="0" y="0"/>
            <a:chExt cx="2993914" cy="2993914"/>
          </a:xfrm>
        </p:grpSpPr>
        <p:sp>
          <p:nvSpPr>
            <p:cNvPr id="560" name="Shape 560"/>
            <p:cNvSpPr/>
            <p:nvPr/>
          </p:nvSpPr>
          <p:spPr>
            <a:xfrm>
              <a:off x="608689" y="1167610"/>
              <a:ext cx="1733579" cy="709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4100"/>
              </a:lvl1pPr>
            </a:lstStyle>
            <a:p>
              <a:pPr/>
              <a:r>
                <a:t>BUILD</a:t>
              </a:r>
            </a:p>
          </p:txBody>
        </p:sp>
        <p:sp>
          <p:nvSpPr>
            <p:cNvPr id="561" name="Shape 561"/>
            <p:cNvSpPr/>
            <p:nvPr/>
          </p:nvSpPr>
          <p:spPr>
            <a:xfrm>
              <a:off x="0" y="0"/>
              <a:ext cx="2993915" cy="2993915"/>
            </a:xfrm>
            <a:prstGeom prst="ellipse">
              <a:avLst/>
            </a:prstGeom>
            <a:noFill/>
            <a:ln w="114300" cap="flat">
              <a:solidFill>
                <a:srgbClr val="D95C34"/>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grpSp>
        <p:nvGrpSpPr>
          <p:cNvPr id="565" name="Group 565"/>
          <p:cNvGrpSpPr/>
          <p:nvPr/>
        </p:nvGrpSpPr>
        <p:grpSpPr>
          <a:xfrm>
            <a:off x="1709711" y="1363817"/>
            <a:ext cx="2993916" cy="2993915"/>
            <a:chOff x="0" y="0"/>
            <a:chExt cx="2993914" cy="2993914"/>
          </a:xfrm>
        </p:grpSpPr>
        <p:sp>
          <p:nvSpPr>
            <p:cNvPr id="563" name="Shape 563"/>
            <p:cNvSpPr/>
            <p:nvPr/>
          </p:nvSpPr>
          <p:spPr>
            <a:xfrm>
              <a:off x="550119" y="1116810"/>
              <a:ext cx="1936214" cy="709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4100"/>
              </a:lvl1pPr>
            </a:lstStyle>
            <a:p>
              <a:pPr/>
              <a:r>
                <a:t>LEARN</a:t>
              </a:r>
            </a:p>
          </p:txBody>
        </p:sp>
        <p:sp>
          <p:nvSpPr>
            <p:cNvPr id="564" name="Shape 564"/>
            <p:cNvSpPr/>
            <p:nvPr/>
          </p:nvSpPr>
          <p:spPr>
            <a:xfrm>
              <a:off x="0" y="0"/>
              <a:ext cx="2993915" cy="2993915"/>
            </a:xfrm>
            <a:prstGeom prst="ellipse">
              <a:avLst/>
            </a:prstGeom>
            <a:noFill/>
            <a:ln w="114300" cap="flat">
              <a:solidFill>
                <a:srgbClr val="D95C34"/>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sp>
        <p:nvSpPr>
          <p:cNvPr id="569" name="Shape 569"/>
          <p:cNvSpPr/>
          <p:nvPr/>
        </p:nvSpPr>
        <p:spPr>
          <a:xfrm>
            <a:off x="4851369" y="938757"/>
            <a:ext cx="3328169" cy="631292"/>
          </a:xfrm>
          <a:custGeom>
            <a:avLst/>
            <a:gdLst/>
            <a:ahLst/>
            <a:cxnLst>
              <a:cxn ang="0">
                <a:pos x="wd2" y="hd2"/>
              </a:cxn>
              <a:cxn ang="5400000">
                <a:pos x="wd2" y="hd2"/>
              </a:cxn>
              <a:cxn ang="10800000">
                <a:pos x="wd2" y="hd2"/>
              </a:cxn>
              <a:cxn ang="16200000">
                <a:pos x="wd2" y="hd2"/>
              </a:cxn>
            </a:cxnLst>
            <a:rect l="0" t="0" r="r" b="b"/>
            <a:pathLst>
              <a:path w="21600" h="16296" fill="norm" stroke="1" extrusionOk="0">
                <a:moveTo>
                  <a:pt x="0" y="16296"/>
                </a:moveTo>
                <a:cubicBezTo>
                  <a:pt x="6950" y="-3763"/>
                  <a:pt x="14150" y="-5304"/>
                  <a:pt x="21600" y="11674"/>
                </a:cubicBezTo>
              </a:path>
            </a:pathLst>
          </a:custGeom>
          <a:ln w="88900">
            <a:solidFill>
              <a:srgbClr val="D95C34"/>
            </a:solidFill>
            <a:miter lim="400000"/>
            <a:tailEnd type="triangle"/>
          </a:ln>
          <a:effectLst>
            <a:outerShdw sx="100000" sy="100000" kx="0" ky="0" algn="b" rotWithShape="0" blurRad="50800" dist="25400" dir="5400000">
              <a:srgbClr val="000000">
                <a:alpha val="38000"/>
              </a:srgbClr>
            </a:outerShdw>
          </a:effectLst>
        </p:spPr>
        <p:txBody>
          <a:bodyPr/>
          <a:lstStyle/>
          <a:p>
            <a:pPr/>
          </a:p>
        </p:txBody>
      </p:sp>
      <p:sp>
        <p:nvSpPr>
          <p:cNvPr id="570" name="Shape 570"/>
          <p:cNvSpPr/>
          <p:nvPr/>
        </p:nvSpPr>
        <p:spPr>
          <a:xfrm>
            <a:off x="8088388" y="4313893"/>
            <a:ext cx="1680015" cy="2515184"/>
          </a:xfrm>
          <a:custGeom>
            <a:avLst/>
            <a:gdLst/>
            <a:ahLst/>
            <a:cxnLst>
              <a:cxn ang="0">
                <a:pos x="wd2" y="hd2"/>
              </a:cxn>
              <a:cxn ang="5400000">
                <a:pos x="wd2" y="hd2"/>
              </a:cxn>
              <a:cxn ang="10800000">
                <a:pos x="wd2" y="hd2"/>
              </a:cxn>
              <a:cxn ang="16200000">
                <a:pos x="wd2" y="hd2"/>
              </a:cxn>
            </a:cxnLst>
            <a:rect l="0" t="0" r="r" b="b"/>
            <a:pathLst>
              <a:path w="21142" h="21600" fill="norm" stroke="1" extrusionOk="0">
                <a:moveTo>
                  <a:pt x="21119" y="0"/>
                </a:moveTo>
                <a:cubicBezTo>
                  <a:pt x="21600" y="10624"/>
                  <a:pt x="14560" y="17824"/>
                  <a:pt x="0" y="21600"/>
                </a:cubicBezTo>
              </a:path>
            </a:pathLst>
          </a:custGeom>
          <a:ln w="88900">
            <a:solidFill>
              <a:srgbClr val="D95C34"/>
            </a:solidFill>
            <a:miter lim="400000"/>
            <a:tailEnd type="triangle"/>
          </a:ln>
          <a:effectLst>
            <a:outerShdw sx="100000" sy="100000" kx="0" ky="0" algn="b" rotWithShape="0" blurRad="50800" dist="25400" dir="5400000">
              <a:srgbClr val="000000">
                <a:alpha val="38000"/>
              </a:srgbClr>
            </a:outerShdw>
          </a:effectLst>
        </p:spPr>
        <p:txBody>
          <a:bodyPr/>
          <a:lstStyle/>
          <a:p>
            <a:pPr/>
          </a:p>
        </p:txBody>
      </p:sp>
      <p:sp>
        <p:nvSpPr>
          <p:cNvPr id="571" name="Shape 571"/>
          <p:cNvSpPr/>
          <p:nvPr/>
        </p:nvSpPr>
        <p:spPr>
          <a:xfrm>
            <a:off x="3387271" y="4651249"/>
            <a:ext cx="1372121" cy="2365610"/>
          </a:xfrm>
          <a:custGeom>
            <a:avLst/>
            <a:gdLst/>
            <a:ahLst/>
            <a:cxnLst>
              <a:cxn ang="0">
                <a:pos x="wd2" y="hd2"/>
              </a:cxn>
              <a:cxn ang="5400000">
                <a:pos x="wd2" y="hd2"/>
              </a:cxn>
              <a:cxn ang="10800000">
                <a:pos x="wd2" y="hd2"/>
              </a:cxn>
              <a:cxn ang="16200000">
                <a:pos x="wd2" y="hd2"/>
              </a:cxn>
            </a:cxnLst>
            <a:rect l="0" t="0" r="r" b="b"/>
            <a:pathLst>
              <a:path w="19572" h="21600" fill="norm" stroke="1" extrusionOk="0">
                <a:moveTo>
                  <a:pt x="19572" y="21600"/>
                </a:moveTo>
                <a:cubicBezTo>
                  <a:pt x="4308" y="17619"/>
                  <a:pt x="-2028" y="10419"/>
                  <a:pt x="565" y="0"/>
                </a:cubicBezTo>
              </a:path>
            </a:pathLst>
          </a:custGeom>
          <a:ln w="88900">
            <a:solidFill>
              <a:srgbClr val="D95C34"/>
            </a:solidFill>
            <a:miter lim="400000"/>
            <a:tailEnd type="triangle"/>
          </a:ln>
          <a:effectLst>
            <a:outerShdw sx="100000" sy="100000" kx="0" ky="0" algn="b" rotWithShape="0" blurRad="50800" dist="25400" dir="5400000">
              <a:srgbClr val="000000">
                <a:alpha val="38000"/>
              </a:srgbClr>
            </a:outerShdw>
          </a:effectLst>
        </p:spPr>
        <p:txBody>
          <a:bodyPr/>
          <a:lstStyle/>
          <a:p>
            <a:pP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5" name="2000px-PDCA_Cycle.svg.png"/>
          <p:cNvPicPr>
            <a:picLocks noChangeAspect="1"/>
          </p:cNvPicPr>
          <p:nvPr/>
        </p:nvPicPr>
        <p:blipFill>
          <a:blip r:embed="rId3">
            <a:extLst/>
          </a:blip>
          <a:stretch>
            <a:fillRect/>
          </a:stretch>
        </p:blipFill>
        <p:spPr>
          <a:xfrm>
            <a:off x="0" y="448665"/>
            <a:ext cx="13004801" cy="8856270"/>
          </a:xfrm>
          <a:prstGeom prst="rect">
            <a:avLst/>
          </a:prstGeom>
          <a:ln w="12700">
            <a:miter lim="400000"/>
          </a:ln>
        </p:spPr>
      </p:pic>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9" name="The_Scientific_Method_as_an_Ongoing_Process.svg.png"/>
          <p:cNvPicPr>
            <a:picLocks noChangeAspect="1"/>
          </p:cNvPicPr>
          <p:nvPr/>
        </p:nvPicPr>
        <p:blipFill>
          <a:blip r:embed="rId3">
            <a:extLst/>
          </a:blip>
          <a:stretch>
            <a:fillRect/>
          </a:stretch>
        </p:blipFill>
        <p:spPr>
          <a:xfrm>
            <a:off x="1630305" y="1166980"/>
            <a:ext cx="9744190" cy="7419640"/>
          </a:xfrm>
          <a:prstGeom prst="rect">
            <a:avLst/>
          </a:prstGeom>
          <a:ln w="12700">
            <a:miter lim="400000"/>
          </a:ln>
        </p:spPr>
      </p:pic>
      <p:sp>
        <p:nvSpPr>
          <p:cNvPr id="580" name="Shape 580"/>
          <p:cNvSpPr/>
          <p:nvPr/>
        </p:nvSpPr>
        <p:spPr>
          <a:xfrm>
            <a:off x="5005477" y="9339312"/>
            <a:ext cx="7584738" cy="32743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400">
                <a:solidFill>
                  <a:srgbClr val="A7A7A7"/>
                </a:solidFill>
              </a:defRPr>
            </a:lvl1pPr>
          </a:lstStyle>
          <a:p>
            <a:pPr/>
            <a:r>
              <a:t>Source: https://en.wikipedia.org/wiki/File:The_Scientific_Method_as_an_Ongoing_Process.svg</a:t>
            </a: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4" name="pasted-image.jpg"/>
          <p:cNvPicPr>
            <a:picLocks noChangeAspect="1"/>
          </p:cNvPicPr>
          <p:nvPr/>
        </p:nvPicPr>
        <p:blipFill>
          <a:blip r:embed="rId3">
            <a:extLst/>
          </a:blip>
          <a:stretch>
            <a:fillRect/>
          </a:stretch>
        </p:blipFill>
        <p:spPr>
          <a:xfrm>
            <a:off x="-1" y="-1244766"/>
            <a:ext cx="13004801" cy="13004801"/>
          </a:xfrm>
          <a:prstGeom prst="rect">
            <a:avLst/>
          </a:prstGeom>
          <a:ln w="12700">
            <a:miter lim="400000"/>
          </a:ln>
        </p:spPr>
      </p:pic>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8" name="image36.jpg"/>
          <p:cNvPicPr>
            <a:picLocks noChangeAspect="1"/>
          </p:cNvPicPr>
          <p:nvPr/>
        </p:nvPicPr>
        <p:blipFill>
          <a:blip r:embed="rId3">
            <a:extLst/>
          </a:blip>
          <a:stretch>
            <a:fillRect/>
          </a:stretch>
        </p:blipFill>
        <p:spPr>
          <a:xfrm>
            <a:off x="-1" y="2983"/>
            <a:ext cx="13004797" cy="9747629"/>
          </a:xfrm>
          <a:prstGeom prst="rect">
            <a:avLst/>
          </a:prstGeom>
          <a:ln w="12700">
            <a:miter lim="400000"/>
          </a:ln>
        </p:spPr>
      </p:pic>
      <p:sp>
        <p:nvSpPr>
          <p:cNvPr id="589" name="Shape 589"/>
          <p:cNvSpPr/>
          <p:nvPr>
            <p:ph type="title"/>
          </p:nvPr>
        </p:nvSpPr>
        <p:spPr>
          <a:prstGeom prst="rect">
            <a:avLst/>
          </a:prstGeom>
        </p:spPr>
        <p:txBody>
          <a:bodyPr/>
          <a:lstStyle>
            <a:lvl1pPr>
              <a:defRPr>
                <a:latin typeface="Pontano Sans"/>
                <a:ea typeface="Pontano Sans"/>
                <a:cs typeface="Pontano Sans"/>
                <a:sym typeface="Pontano Sans"/>
              </a:defRPr>
            </a:lvl1pPr>
          </a:lstStyle>
          <a:p>
            <a:pPr/>
            <a:r>
              <a:t>Talk to People</a:t>
            </a: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Shape 593"/>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Typical Customer</a:t>
            </a:r>
          </a:p>
        </p:txBody>
      </p:sp>
      <p:pic>
        <p:nvPicPr>
          <p:cNvPr id="594" name="image29.jpg"/>
          <p:cNvPicPr>
            <a:picLocks noChangeAspect="1"/>
          </p:cNvPicPr>
          <p:nvPr/>
        </p:nvPicPr>
        <p:blipFill>
          <a:blip r:embed="rId3">
            <a:extLst/>
          </a:blip>
          <a:stretch>
            <a:fillRect/>
          </a:stretch>
        </p:blipFill>
        <p:spPr>
          <a:xfrm>
            <a:off x="2436266" y="2723586"/>
            <a:ext cx="10475166" cy="69868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8" name="image33.jpg"/>
          <p:cNvPicPr>
            <a:picLocks noChangeAspect="1"/>
          </p:cNvPicPr>
          <p:nvPr/>
        </p:nvPicPr>
        <p:blipFill>
          <a:blip r:embed="rId3">
            <a:extLst/>
          </a:blip>
          <a:stretch>
            <a:fillRect/>
          </a:stretch>
        </p:blipFill>
        <p:spPr>
          <a:xfrm>
            <a:off x="-1663395" y="1598"/>
            <a:ext cx="14666241" cy="9753601"/>
          </a:xfrm>
          <a:prstGeom prst="rect">
            <a:avLst/>
          </a:prstGeom>
          <a:ln w="12700">
            <a:miter lim="400000"/>
          </a:ln>
        </p:spPr>
      </p:pic>
      <p:sp>
        <p:nvSpPr>
          <p:cNvPr id="599" name="Shape 599"/>
          <p:cNvSpPr/>
          <p:nvPr>
            <p:ph type="title"/>
          </p:nvPr>
        </p:nvSpPr>
        <p:spPr>
          <a:prstGeom prst="rect">
            <a:avLst/>
          </a:prstGeom>
        </p:spPr>
        <p:txBody>
          <a:bodyPr/>
          <a:lstStyle>
            <a:lvl1pPr algn="r">
              <a:defRPr>
                <a:solidFill>
                  <a:srgbClr val="FFFFFF"/>
                </a:solidFill>
                <a:latin typeface="Pontano Sans"/>
                <a:ea typeface="Pontano Sans"/>
                <a:cs typeface="Pontano Sans"/>
                <a:sym typeface="Pontano Sans"/>
              </a:defRPr>
            </a:lvl1pPr>
          </a:lstStyle>
          <a:p>
            <a:pPr/>
            <a:r>
              <a:t>Early Adopters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3" name="image62.png"/>
          <p:cNvPicPr>
            <a:picLocks noChangeAspect="1"/>
          </p:cNvPicPr>
          <p:nvPr/>
        </p:nvPicPr>
        <p:blipFill>
          <a:blip r:embed="rId3">
            <a:extLst/>
          </a:blip>
          <a:stretch>
            <a:fillRect/>
          </a:stretch>
        </p:blipFill>
        <p:spPr>
          <a:xfrm>
            <a:off x="2609316" y="-1"/>
            <a:ext cx="7882490" cy="8280570"/>
          </a:xfrm>
          <a:prstGeom prst="rect">
            <a:avLst/>
          </a:prstGeom>
          <a:ln w="12700">
            <a:miter lim="400000"/>
          </a:ln>
        </p:spPr>
      </p:pic>
      <p:sp>
        <p:nvSpPr>
          <p:cNvPr id="604" name="Shape 604"/>
          <p:cNvSpPr/>
          <p:nvPr>
            <p:ph type="title" idx="4294967295"/>
          </p:nvPr>
        </p:nvSpPr>
        <p:spPr>
          <a:xfrm>
            <a:off x="43626" y="8054826"/>
            <a:ext cx="12916054" cy="1625601"/>
          </a:xfrm>
          <a:prstGeom prst="rect">
            <a:avLst/>
          </a:prstGeom>
        </p:spPr>
        <p:txBody>
          <a:bodyPr/>
          <a:lstStyle>
            <a:lvl1pPr algn="ctr">
              <a:defRPr>
                <a:latin typeface="Pontano Sans"/>
                <a:ea typeface="Pontano Sans"/>
                <a:cs typeface="Pontano Sans"/>
                <a:sym typeface="Pontano Sans"/>
              </a:defRPr>
            </a:lvl1pPr>
          </a:lstStyle>
          <a:p>
            <a:pPr/>
            <a:r>
              <a:t>Potential Partners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 name="Shape 608"/>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How Many?</a:t>
            </a:r>
          </a:p>
        </p:txBody>
      </p:sp>
      <p:pic>
        <p:nvPicPr>
          <p:cNvPr id="609" name="image41.jpg"/>
          <p:cNvPicPr>
            <a:picLocks noChangeAspect="1"/>
          </p:cNvPicPr>
          <p:nvPr/>
        </p:nvPicPr>
        <p:blipFill>
          <a:blip r:embed="rId3">
            <a:extLst/>
          </a:blip>
          <a:stretch>
            <a:fillRect/>
          </a:stretch>
        </p:blipFill>
        <p:spPr>
          <a:xfrm>
            <a:off x="1328711" y="2329419"/>
            <a:ext cx="11547703" cy="71417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nvSpPr>
        <p:spPr>
          <a:xfrm>
            <a:off x="1172004" y="3287776"/>
            <a:ext cx="2261069"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latin typeface="+mj-lt"/>
                <a:ea typeface="+mj-ea"/>
                <a:cs typeface="+mj-cs"/>
                <a:sym typeface="Helvetica"/>
              </a:defRPr>
            </a:lvl1pPr>
          </a:lstStyle>
          <a:p>
            <a:pPr/>
            <a:r>
              <a:t>1.2</a:t>
            </a:r>
          </a:p>
        </p:txBody>
      </p:sp>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3" name="image34.jpg"/>
          <p:cNvPicPr>
            <a:picLocks noChangeAspect="1"/>
          </p:cNvPicPr>
          <p:nvPr/>
        </p:nvPicPr>
        <p:blipFill>
          <a:blip r:embed="rId3">
            <a:extLst/>
          </a:blip>
          <a:stretch>
            <a:fillRect/>
          </a:stretch>
        </p:blipFill>
        <p:spPr>
          <a:xfrm>
            <a:off x="-1" y="1083733"/>
            <a:ext cx="13004798" cy="8669865"/>
          </a:xfrm>
          <a:prstGeom prst="rect">
            <a:avLst/>
          </a:prstGeom>
          <a:ln w="12700">
            <a:miter lim="400000"/>
          </a:ln>
        </p:spPr>
      </p:pic>
      <p:sp>
        <p:nvSpPr>
          <p:cNvPr id="614" name="Shape 614"/>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What To Learn</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8" name="image37.jpg"/>
          <p:cNvPicPr>
            <a:picLocks noChangeAspect="1"/>
          </p:cNvPicPr>
          <p:nvPr/>
        </p:nvPicPr>
        <p:blipFill>
          <a:blip r:embed="rId3">
            <a:extLst/>
          </a:blip>
          <a:stretch>
            <a:fillRect/>
          </a:stretch>
        </p:blipFill>
        <p:spPr>
          <a:xfrm>
            <a:off x="2562" y="-1"/>
            <a:ext cx="12999673" cy="9753601"/>
          </a:xfrm>
          <a:prstGeom prst="rect">
            <a:avLst/>
          </a:prstGeom>
          <a:ln w="12700">
            <a:miter lim="400000"/>
          </a:ln>
        </p:spPr>
      </p:pic>
      <p:sp>
        <p:nvSpPr>
          <p:cNvPr id="619" name="Shape 619"/>
          <p:cNvSpPr/>
          <p:nvPr>
            <p:ph type="title"/>
          </p:nvPr>
        </p:nvSpPr>
        <p:spPr>
          <a:xfrm>
            <a:off x="327359" y="390613"/>
            <a:ext cx="12027308" cy="793601"/>
          </a:xfrm>
          <a:prstGeom prst="rect">
            <a:avLst/>
          </a:prstGeom>
        </p:spPr>
        <p:txBody>
          <a:bodyPr/>
          <a:lstStyle>
            <a:lvl1pPr algn="ctr">
              <a:defRPr>
                <a:latin typeface="Pontano Sans"/>
                <a:ea typeface="Pontano Sans"/>
                <a:cs typeface="Pontano Sans"/>
                <a:sym typeface="Pontano Sans"/>
              </a:defRPr>
            </a:lvl1pPr>
          </a:lstStyle>
          <a:p>
            <a:pPr/>
            <a:r>
              <a:t>Riskiest Assumptions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nvSpPr>
        <p:spPr>
          <a:xfrm>
            <a:off x="6809484" y="2554844"/>
            <a:ext cx="2965477" cy="2965477"/>
          </a:xfrm>
          <a:prstGeom prst="ellipse">
            <a:avLst/>
          </a:prstGeom>
          <a:ln w="88900">
            <a:solidFill>
              <a:srgbClr val="D95C34"/>
            </a:solidFill>
          </a:ln>
          <a:effectLst>
            <a:outerShdw sx="100000" sy="100000" kx="0" ky="0" algn="b" rotWithShape="0" blurRad="50800" dist="25400" dir="5400000">
              <a:srgbClr val="000000">
                <a:alpha val="35000"/>
              </a:srgbClr>
            </a:outerShdw>
          </a:effectLst>
        </p:spPr>
        <p:txBody>
          <a:bodyPr lIns="65023" tIns="65023" rIns="65023" bIns="65023" anchor="ctr"/>
          <a:lstStyle/>
          <a:p>
            <a:pPr/>
          </a:p>
        </p:txBody>
      </p:sp>
      <p:sp>
        <p:nvSpPr>
          <p:cNvPr id="624" name="Shape 624"/>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Assumption Ranking</a:t>
            </a:r>
          </a:p>
        </p:txBody>
      </p:sp>
      <p:sp>
        <p:nvSpPr>
          <p:cNvPr id="625" name="Shape 625"/>
          <p:cNvSpPr/>
          <p:nvPr/>
        </p:nvSpPr>
        <p:spPr>
          <a:xfrm flipH="1">
            <a:off x="3089244" y="2590257"/>
            <a:ext cx="1" cy="5269761"/>
          </a:xfrm>
          <a:prstGeom prst="line">
            <a:avLst/>
          </a:prstGeom>
          <a:ln w="101600">
            <a:solidFill>
              <a:srgbClr val="000000"/>
            </a:solidFill>
          </a:ln>
        </p:spPr>
        <p:txBody>
          <a:bodyPr lIns="65023" tIns="65023" rIns="65023" bIns="65023"/>
          <a:lstStyle/>
          <a:p>
            <a:pPr/>
          </a:p>
        </p:txBody>
      </p:sp>
      <p:sp>
        <p:nvSpPr>
          <p:cNvPr id="626" name="Shape 626"/>
          <p:cNvSpPr/>
          <p:nvPr/>
        </p:nvSpPr>
        <p:spPr>
          <a:xfrm>
            <a:off x="3089244" y="7860017"/>
            <a:ext cx="6842028" cy="1"/>
          </a:xfrm>
          <a:prstGeom prst="line">
            <a:avLst/>
          </a:prstGeom>
          <a:ln w="101600">
            <a:solidFill>
              <a:srgbClr val="000000"/>
            </a:solidFill>
          </a:ln>
        </p:spPr>
        <p:txBody>
          <a:bodyPr lIns="65023" tIns="65023" rIns="65023" bIns="65023"/>
          <a:lstStyle/>
          <a:p>
            <a:pPr/>
          </a:p>
        </p:txBody>
      </p:sp>
      <p:sp>
        <p:nvSpPr>
          <p:cNvPr id="627" name="Shape 627"/>
          <p:cNvSpPr/>
          <p:nvPr/>
        </p:nvSpPr>
        <p:spPr>
          <a:xfrm>
            <a:off x="5055467" y="8552960"/>
            <a:ext cx="10289493"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Confidence</a:t>
            </a:r>
          </a:p>
        </p:txBody>
      </p:sp>
      <p:sp>
        <p:nvSpPr>
          <p:cNvPr id="628" name="Shape 628"/>
          <p:cNvSpPr/>
          <p:nvPr/>
        </p:nvSpPr>
        <p:spPr>
          <a:xfrm rot="16200000">
            <a:off x="313480" y="4027387"/>
            <a:ext cx="2018561"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Impact</a:t>
            </a:r>
          </a:p>
        </p:txBody>
      </p:sp>
      <p:sp>
        <p:nvSpPr>
          <p:cNvPr id="629" name="Shape 629"/>
          <p:cNvSpPr/>
          <p:nvPr/>
        </p:nvSpPr>
        <p:spPr>
          <a:xfrm rot="16200000">
            <a:off x="1877233" y="6447280"/>
            <a:ext cx="1411413"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630" name="Shape 630"/>
          <p:cNvSpPr/>
          <p:nvPr/>
        </p:nvSpPr>
        <p:spPr>
          <a:xfrm>
            <a:off x="8805617"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631" name="Shape 631"/>
          <p:cNvSpPr/>
          <p:nvPr/>
        </p:nvSpPr>
        <p:spPr>
          <a:xfrm rot="16200000">
            <a:off x="2056006" y="2803013"/>
            <a:ext cx="1053867" cy="6283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
        <p:nvSpPr>
          <p:cNvPr id="632" name="Shape 632"/>
          <p:cNvSpPr/>
          <p:nvPr/>
        </p:nvSpPr>
        <p:spPr>
          <a:xfrm>
            <a:off x="3596515"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
        <p:nvSpPr>
          <p:cNvPr id="633" name="Shape 633"/>
          <p:cNvSpPr/>
          <p:nvPr/>
        </p:nvSpPr>
        <p:spPr>
          <a:xfrm>
            <a:off x="7476017" y="3493795"/>
            <a:ext cx="1571841" cy="961283"/>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pPr>
            <a:r>
              <a:t>Danger</a:t>
            </a:r>
          </a:p>
          <a:p>
            <a:pPr algn="ctr">
              <a:defRPr sz="2400"/>
            </a:pPr>
            <a:r>
              <a:t>Zone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5" name="image38.png"/>
          <p:cNvPicPr>
            <a:picLocks noChangeAspect="1"/>
          </p:cNvPicPr>
          <p:nvPr/>
        </p:nvPicPr>
        <p:blipFill>
          <a:blip r:embed="rId2">
            <a:extLst/>
          </a:blip>
          <a:stretch>
            <a:fillRect/>
          </a:stretch>
        </p:blipFill>
        <p:spPr>
          <a:xfrm>
            <a:off x="1163417" y="-1"/>
            <a:ext cx="11576595" cy="9753601"/>
          </a:xfrm>
          <a:prstGeom prst="rect">
            <a:avLst/>
          </a:prstGeom>
          <a:ln w="12700">
            <a:miter lim="400000"/>
          </a:ln>
        </p:spPr>
      </p:pic>
      <p:sp>
        <p:nvSpPr>
          <p:cNvPr id="636" name="Shape 636"/>
          <p:cNvSpPr/>
          <p:nvPr>
            <p:ph type="title"/>
          </p:nvPr>
        </p:nvSpPr>
        <p:spPr>
          <a:prstGeom prst="rect">
            <a:avLst/>
          </a:prstGeom>
        </p:spPr>
        <p:txBody>
          <a:bodyPr/>
          <a:lstStyle>
            <a:lvl1pPr>
              <a:defRPr>
                <a:latin typeface="Pontano Sans"/>
                <a:ea typeface="Pontano Sans"/>
                <a:cs typeface="Pontano Sans"/>
                <a:sym typeface="Pontano Sans"/>
              </a:defRPr>
            </a:lvl1pPr>
          </a:lstStyle>
          <a:p>
            <a:pPr/>
            <a:r>
              <a:t>Finding People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8" name="image40.jpg"/>
          <p:cNvPicPr>
            <a:picLocks noChangeAspect="1"/>
          </p:cNvPicPr>
          <p:nvPr/>
        </p:nvPicPr>
        <p:blipFill>
          <a:blip r:embed="rId3">
            <a:extLst/>
          </a:blip>
          <a:stretch>
            <a:fillRect/>
          </a:stretch>
        </p:blipFill>
        <p:spPr>
          <a:xfrm>
            <a:off x="2168" y="-1"/>
            <a:ext cx="13000463" cy="9753601"/>
          </a:xfrm>
          <a:prstGeom prst="rect">
            <a:avLst/>
          </a:prstGeom>
          <a:ln w="12700">
            <a:miter lim="400000"/>
          </a:ln>
        </p:spPr>
      </p:pic>
      <p:sp>
        <p:nvSpPr>
          <p:cNvPr id="639" name="Shape 639"/>
          <p:cNvSpPr/>
          <p:nvPr>
            <p:ph type="title"/>
          </p:nvPr>
        </p:nvSpPr>
        <p:spPr>
          <a:xfrm>
            <a:off x="650239" y="390613"/>
            <a:ext cx="12107520" cy="1227093"/>
          </a:xfrm>
          <a:prstGeom prst="rect">
            <a:avLst/>
          </a:prstGeom>
        </p:spPr>
        <p:txBody>
          <a:bodyPr/>
          <a:lstStyle>
            <a:lvl1pPr algn="r">
              <a:defRPr>
                <a:latin typeface="Pontano Sans"/>
                <a:ea typeface="Pontano Sans"/>
                <a:cs typeface="Pontano Sans"/>
                <a:sym typeface="Pontano Sans"/>
              </a:defRPr>
            </a:lvl1pPr>
          </a:lstStyle>
          <a:p>
            <a:pPr/>
            <a:r>
              <a:t>Fish Where The Fish Are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Degrees of Separation</a:t>
            </a:r>
          </a:p>
        </p:txBody>
      </p:sp>
      <p:pic>
        <p:nvPicPr>
          <p:cNvPr id="644" name="image35.jpg"/>
          <p:cNvPicPr>
            <a:picLocks noChangeAspect="1"/>
          </p:cNvPicPr>
          <p:nvPr/>
        </p:nvPicPr>
        <p:blipFill>
          <a:blip r:embed="rId3">
            <a:extLst/>
          </a:blip>
          <a:stretch>
            <a:fillRect/>
          </a:stretch>
        </p:blipFill>
        <p:spPr>
          <a:xfrm>
            <a:off x="-1" y="2387612"/>
            <a:ext cx="13004801" cy="736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48" name="image45.jpg"/>
          <p:cNvPicPr>
            <a:picLocks noChangeAspect="1"/>
          </p:cNvPicPr>
          <p:nvPr/>
        </p:nvPicPr>
        <p:blipFill>
          <a:blip r:embed="rId3">
            <a:extLst/>
          </a:blip>
          <a:stretch>
            <a:fillRect/>
          </a:stretch>
        </p:blipFill>
        <p:spPr>
          <a:xfrm>
            <a:off x="-1" y="-1"/>
            <a:ext cx="13004801" cy="9647680"/>
          </a:xfrm>
          <a:prstGeom prst="rect">
            <a:avLst/>
          </a:prstGeom>
          <a:ln w="12700">
            <a:miter lim="400000"/>
          </a:ln>
        </p:spPr>
      </p:pic>
      <p:sp>
        <p:nvSpPr>
          <p:cNvPr id="649" name="Shape 649"/>
          <p:cNvSpPr/>
          <p:nvPr>
            <p:ph type="title"/>
          </p:nvPr>
        </p:nvSpPr>
        <p:spPr>
          <a:xfrm>
            <a:off x="650239" y="236543"/>
            <a:ext cx="11704322" cy="1053867"/>
          </a:xfrm>
          <a:prstGeom prst="rect">
            <a:avLst/>
          </a:prstGeom>
        </p:spPr>
        <p:txBody>
          <a:bodyPr/>
          <a:lstStyle>
            <a:lvl1pPr algn="ctr">
              <a:defRPr>
                <a:latin typeface="Pontano Sans"/>
                <a:ea typeface="Pontano Sans"/>
                <a:cs typeface="Pontano Sans"/>
                <a:sym typeface="Pontano Sans"/>
              </a:defRPr>
            </a:lvl1pPr>
          </a:lstStyle>
          <a:p>
            <a:pPr/>
            <a:r>
              <a:t>Be Creative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 name="Shape 653"/>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Ask For Referrals</a:t>
            </a:r>
          </a:p>
        </p:txBody>
      </p:sp>
      <p:pic>
        <p:nvPicPr>
          <p:cNvPr id="654" name="image54.png"/>
          <p:cNvPicPr>
            <a:picLocks noChangeAspect="1"/>
          </p:cNvPicPr>
          <p:nvPr/>
        </p:nvPicPr>
        <p:blipFill>
          <a:blip r:embed="rId3">
            <a:extLst/>
          </a:blip>
          <a:stretch>
            <a:fillRect/>
          </a:stretch>
        </p:blipFill>
        <p:spPr>
          <a:xfrm>
            <a:off x="2533222" y="2016213"/>
            <a:ext cx="7938355" cy="75662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8" name="Shape 658"/>
          <p:cNvSpPr/>
          <p:nvPr>
            <p:ph type="title"/>
          </p:nvPr>
        </p:nvSpPr>
        <p:spPr>
          <a:prstGeom prst="rect">
            <a:avLst/>
          </a:prstGeom>
        </p:spPr>
        <p:txBody>
          <a:bodyPr/>
          <a:lstStyle>
            <a:lvl1pPr>
              <a:defRPr>
                <a:latin typeface="Pontano Sans"/>
                <a:ea typeface="Pontano Sans"/>
                <a:cs typeface="Pontano Sans"/>
                <a:sym typeface="Pontano Sans"/>
              </a:defRPr>
            </a:lvl1pPr>
          </a:lstStyle>
          <a:p>
            <a:pPr/>
            <a:r>
              <a:t>Ask For Advice</a:t>
            </a:r>
          </a:p>
        </p:txBody>
      </p:sp>
      <p:pic>
        <p:nvPicPr>
          <p:cNvPr id="659" name="image46.jpg"/>
          <p:cNvPicPr>
            <a:picLocks noChangeAspect="1"/>
          </p:cNvPicPr>
          <p:nvPr/>
        </p:nvPicPr>
        <p:blipFill>
          <a:blip r:embed="rId3">
            <a:extLst/>
          </a:blip>
          <a:srcRect l="0" t="0" r="0" b="5713"/>
          <a:stretch>
            <a:fillRect/>
          </a:stretch>
        </p:blipFill>
        <p:spPr>
          <a:xfrm>
            <a:off x="5900977" y="1160106"/>
            <a:ext cx="6867875" cy="837472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63" name="image48.jpg"/>
          <p:cNvPicPr>
            <a:picLocks noChangeAspect="1"/>
          </p:cNvPicPr>
          <p:nvPr/>
        </p:nvPicPr>
        <p:blipFill>
          <a:blip r:embed="rId3">
            <a:extLst/>
          </a:blip>
          <a:stretch>
            <a:fillRect/>
          </a:stretch>
        </p:blipFill>
        <p:spPr>
          <a:xfrm>
            <a:off x="-1" y="-1"/>
            <a:ext cx="13004806" cy="8668633"/>
          </a:xfrm>
          <a:prstGeom prst="rect">
            <a:avLst/>
          </a:prstGeom>
          <a:ln w="12700">
            <a:miter lim="400000"/>
          </a:ln>
        </p:spPr>
      </p:pic>
      <p:sp>
        <p:nvSpPr>
          <p:cNvPr id="664" name="Shape 664"/>
          <p:cNvSpPr/>
          <p:nvPr>
            <p:ph type="title"/>
          </p:nvPr>
        </p:nvSpPr>
        <p:spPr>
          <a:xfrm>
            <a:off x="-1" y="7987448"/>
            <a:ext cx="13004801" cy="1625601"/>
          </a:xfrm>
          <a:prstGeom prst="rect">
            <a:avLst/>
          </a:prstGeom>
        </p:spPr>
        <p:txBody>
          <a:bodyPr/>
          <a:lstStyle>
            <a:lvl1pPr algn="ctr">
              <a:defRPr>
                <a:latin typeface="Pontano Sans"/>
                <a:ea typeface="Pontano Sans"/>
                <a:cs typeface="Pontano Sans"/>
                <a:sym typeface="Pontano Sans"/>
              </a:defRPr>
            </a:lvl1pPr>
          </a:lstStyle>
          <a:p>
            <a:pPr/>
            <a:r>
              <a:t>Enterprise Customers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nvSpPr>
        <p:spPr>
          <a:xfrm>
            <a:off x="1172004" y="3287776"/>
            <a:ext cx="5222129"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10000">
                <a:latin typeface="+mj-lt"/>
                <a:ea typeface="+mj-ea"/>
                <a:cs typeface="+mj-cs"/>
                <a:sym typeface="Helvetica"/>
              </a:defRPr>
            </a:pPr>
            <a:r>
              <a:t>1.2</a:t>
            </a:r>
          </a:p>
          <a:p>
            <a:pPr>
              <a:defRPr b="1" sz="10000">
                <a:latin typeface="+mj-lt"/>
                <a:ea typeface="+mj-ea"/>
                <a:cs typeface="+mj-cs"/>
                <a:sym typeface="Helvetica"/>
              </a:defRPr>
            </a:pPr>
            <a:r>
              <a:t>BILLION</a:t>
            </a:r>
          </a:p>
        </p:txBody>
      </p:sp>
    </p:spTree>
  </p:cSld>
  <p:clrMapOvr>
    <a:masterClrMapping/>
  </p:clrMapOvr>
  <p:transition xmlns:p14="http://schemas.microsoft.com/office/powerpoint/2010/main" spd="med" advClick="1" p14:dur="1000"/>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68" name="image43.jpg"/>
          <p:cNvPicPr>
            <a:picLocks noChangeAspect="1"/>
          </p:cNvPicPr>
          <p:nvPr/>
        </p:nvPicPr>
        <p:blipFill>
          <a:blip r:embed="rId2">
            <a:extLst/>
          </a:blip>
          <a:stretch>
            <a:fillRect/>
          </a:stretch>
        </p:blipFill>
        <p:spPr>
          <a:xfrm>
            <a:off x="1517225" y="2109687"/>
            <a:ext cx="9970348" cy="7477761"/>
          </a:xfrm>
          <a:prstGeom prst="rect">
            <a:avLst/>
          </a:prstGeom>
          <a:ln w="12700">
            <a:miter lim="400000"/>
          </a:ln>
        </p:spPr>
      </p:pic>
      <p:sp>
        <p:nvSpPr>
          <p:cNvPr id="669" name="Shape 669"/>
          <p:cNvSpPr/>
          <p:nvPr>
            <p:ph type="title"/>
          </p:nvPr>
        </p:nvSpPr>
        <p:spPr>
          <a:xfrm>
            <a:off x="650239" y="390607"/>
            <a:ext cx="11704322" cy="1207894"/>
          </a:xfrm>
          <a:prstGeom prst="rect">
            <a:avLst/>
          </a:prstGeom>
        </p:spPr>
        <p:txBody>
          <a:bodyPr/>
          <a:lstStyle>
            <a:lvl1pPr algn="ctr">
              <a:defRPr>
                <a:latin typeface="Pontano Sans"/>
                <a:ea typeface="Pontano Sans"/>
                <a:cs typeface="Pontano Sans"/>
                <a:sym typeface="Pontano Sans"/>
              </a:defRPr>
            </a:lvl1pPr>
          </a:lstStyle>
          <a:p>
            <a:pPr/>
            <a:r>
              <a:t>Being Effective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1" name="Shape 671"/>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One Subject At A Time</a:t>
            </a:r>
          </a:p>
        </p:txBody>
      </p:sp>
      <p:pic>
        <p:nvPicPr>
          <p:cNvPr id="672" name="image42.png"/>
          <p:cNvPicPr>
            <a:picLocks noChangeAspect="1"/>
          </p:cNvPicPr>
          <p:nvPr/>
        </p:nvPicPr>
        <p:blipFill>
          <a:blip r:embed="rId3">
            <a:extLst/>
          </a:blip>
          <a:stretch>
            <a:fillRect/>
          </a:stretch>
        </p:blipFill>
        <p:spPr>
          <a:xfrm>
            <a:off x="3334487" y="2729528"/>
            <a:ext cx="6335822" cy="63358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Shape 676"/>
          <p:cNvSpPr/>
          <p:nvPr>
            <p:ph type="title"/>
          </p:nvPr>
        </p:nvSpPr>
        <p:spPr>
          <a:prstGeom prst="rect">
            <a:avLst/>
          </a:prstGeom>
        </p:spPr>
        <p:txBody>
          <a:bodyPr/>
          <a:lstStyle>
            <a:lvl1pPr>
              <a:defRPr>
                <a:latin typeface="Pontano Sans"/>
                <a:ea typeface="Pontano Sans"/>
                <a:cs typeface="Pontano Sans"/>
                <a:sym typeface="Pontano Sans"/>
              </a:defRPr>
            </a:lvl1pPr>
          </a:lstStyle>
          <a:p>
            <a:pPr/>
            <a:r>
              <a:t>Make an Interview Plan</a:t>
            </a:r>
          </a:p>
        </p:txBody>
      </p:sp>
      <p:pic>
        <p:nvPicPr>
          <p:cNvPr id="677" name="image52.jpg"/>
          <p:cNvPicPr>
            <a:picLocks noChangeAspect="1"/>
          </p:cNvPicPr>
          <p:nvPr/>
        </p:nvPicPr>
        <p:blipFill>
          <a:blip r:embed="rId3">
            <a:extLst/>
          </a:blip>
          <a:stretch>
            <a:fillRect/>
          </a:stretch>
        </p:blipFill>
        <p:spPr>
          <a:xfrm>
            <a:off x="2098986" y="2498026"/>
            <a:ext cx="10834982" cy="71689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81" name="image44.jpg"/>
          <p:cNvPicPr>
            <a:picLocks noChangeAspect="1"/>
          </p:cNvPicPr>
          <p:nvPr/>
        </p:nvPicPr>
        <p:blipFill>
          <a:blip r:embed="rId3">
            <a:extLst/>
          </a:blip>
          <a:stretch>
            <a:fillRect/>
          </a:stretch>
        </p:blipFill>
        <p:spPr>
          <a:xfrm>
            <a:off x="-1" y="-1"/>
            <a:ext cx="13004801" cy="9753601"/>
          </a:xfrm>
          <a:prstGeom prst="rect">
            <a:avLst/>
          </a:prstGeom>
          <a:ln w="12700">
            <a:miter lim="400000"/>
          </a:ln>
        </p:spPr>
      </p:pic>
      <p:sp>
        <p:nvSpPr>
          <p:cNvPr id="682" name="Shape 682"/>
          <p:cNvSpPr/>
          <p:nvPr>
            <p:ph type="title"/>
          </p:nvPr>
        </p:nvSpPr>
        <p:spPr>
          <a:prstGeom prst="rect">
            <a:avLst/>
          </a:prstGeom>
        </p:spPr>
        <p:txBody>
          <a:bodyPr/>
          <a:lstStyle>
            <a:lvl1pPr>
              <a:defRPr>
                <a:solidFill>
                  <a:srgbClr val="FFFFFF"/>
                </a:solidFill>
                <a:latin typeface="Pontano Sans"/>
                <a:ea typeface="Pontano Sans"/>
                <a:cs typeface="Pontano Sans"/>
                <a:sym typeface="Pontano Sans"/>
              </a:defRPr>
            </a:lvl1pPr>
          </a:lstStyle>
          <a:p>
            <a:pPr/>
            <a:r>
              <a:t>Ask for Stories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6" name="Shape 686"/>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Ask Open Ended Questions</a:t>
            </a:r>
          </a:p>
        </p:txBody>
      </p:sp>
      <p:pic>
        <p:nvPicPr>
          <p:cNvPr id="687" name="image49.jpg"/>
          <p:cNvPicPr>
            <a:picLocks noChangeAspect="1"/>
          </p:cNvPicPr>
          <p:nvPr/>
        </p:nvPicPr>
        <p:blipFill>
          <a:blip r:embed="rId3">
            <a:extLst/>
          </a:blip>
          <a:stretch>
            <a:fillRect/>
          </a:stretch>
        </p:blipFill>
        <p:spPr>
          <a:xfrm>
            <a:off x="1848675" y="2318506"/>
            <a:ext cx="11011375" cy="73409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1" name="Shape 691"/>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Interview In Person</a:t>
            </a:r>
          </a:p>
        </p:txBody>
      </p:sp>
      <p:pic>
        <p:nvPicPr>
          <p:cNvPr id="692" name="image57.jpg"/>
          <p:cNvPicPr>
            <a:picLocks noChangeAspect="1"/>
          </p:cNvPicPr>
          <p:nvPr/>
        </p:nvPicPr>
        <p:blipFill>
          <a:blip r:embed="rId2">
            <a:extLst/>
          </a:blip>
          <a:stretch>
            <a:fillRect/>
          </a:stretch>
        </p:blipFill>
        <p:spPr>
          <a:xfrm>
            <a:off x="759571" y="2193244"/>
            <a:ext cx="11485654" cy="738855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4" name="Shape 694"/>
          <p:cNvSpPr/>
          <p:nvPr>
            <p:ph type="title"/>
          </p:nvPr>
        </p:nvSpPr>
        <p:spPr>
          <a:xfrm>
            <a:off x="650239" y="7650434"/>
            <a:ext cx="11704322" cy="1625601"/>
          </a:xfrm>
          <a:prstGeom prst="rect">
            <a:avLst/>
          </a:prstGeom>
        </p:spPr>
        <p:txBody>
          <a:bodyPr/>
          <a:lstStyle>
            <a:lvl1pPr algn="ctr">
              <a:defRPr>
                <a:latin typeface="Pontano Sans"/>
                <a:ea typeface="Pontano Sans"/>
                <a:cs typeface="Pontano Sans"/>
                <a:sym typeface="Pontano Sans"/>
              </a:defRPr>
            </a:lvl1pPr>
          </a:lstStyle>
          <a:p>
            <a:pPr/>
            <a:r>
              <a:t>Have an Accomplice</a:t>
            </a:r>
          </a:p>
        </p:txBody>
      </p:sp>
      <p:pic>
        <p:nvPicPr>
          <p:cNvPr id="695" name="image53.jpg"/>
          <p:cNvPicPr>
            <a:picLocks noChangeAspect="1"/>
          </p:cNvPicPr>
          <p:nvPr/>
        </p:nvPicPr>
        <p:blipFill>
          <a:blip r:embed="rId3">
            <a:extLst/>
          </a:blip>
          <a:stretch>
            <a:fillRect/>
          </a:stretch>
        </p:blipFill>
        <p:spPr>
          <a:xfrm>
            <a:off x="1961742" y="429297"/>
            <a:ext cx="9358223" cy="742716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9" name="image50.jpg"/>
          <p:cNvPicPr>
            <a:picLocks noChangeAspect="1"/>
          </p:cNvPicPr>
          <p:nvPr/>
        </p:nvPicPr>
        <p:blipFill>
          <a:blip r:embed="rId3">
            <a:extLst/>
          </a:blip>
          <a:stretch>
            <a:fillRect/>
          </a:stretch>
        </p:blipFill>
        <p:spPr>
          <a:xfrm>
            <a:off x="5151217" y="1571768"/>
            <a:ext cx="7285227" cy="7986274"/>
          </a:xfrm>
          <a:prstGeom prst="rect">
            <a:avLst/>
          </a:prstGeom>
          <a:ln w="12700">
            <a:miter lim="400000"/>
          </a:ln>
        </p:spPr>
      </p:pic>
      <p:sp>
        <p:nvSpPr>
          <p:cNvPr id="700" name="Shape 700"/>
          <p:cNvSpPr/>
          <p:nvPr>
            <p:ph type="title"/>
          </p:nvPr>
        </p:nvSpPr>
        <p:spPr>
          <a:prstGeom prst="rect">
            <a:avLst/>
          </a:prstGeom>
        </p:spPr>
        <p:txBody>
          <a:bodyPr/>
          <a:lstStyle>
            <a:lvl1pPr>
              <a:defRPr>
                <a:latin typeface="Pontano Sans"/>
                <a:ea typeface="Pontano Sans"/>
                <a:cs typeface="Pontano Sans"/>
                <a:sym typeface="Pontano Sans"/>
              </a:defRPr>
            </a:lvl1pPr>
          </a:lstStyle>
          <a:p>
            <a:pPr/>
            <a:r>
              <a:t>Listen, Don’t Talk</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Shape 704"/>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Repeat/Restate to Confirm</a:t>
            </a:r>
          </a:p>
        </p:txBody>
      </p:sp>
      <p:pic>
        <p:nvPicPr>
          <p:cNvPr id="705" name="image51.jpg"/>
          <p:cNvPicPr>
            <a:picLocks noChangeAspect="1"/>
          </p:cNvPicPr>
          <p:nvPr/>
        </p:nvPicPr>
        <p:blipFill>
          <a:blip r:embed="rId2">
            <a:extLst/>
          </a:blip>
          <a:stretch>
            <a:fillRect/>
          </a:stretch>
        </p:blipFill>
        <p:spPr>
          <a:xfrm>
            <a:off x="4231644" y="2274133"/>
            <a:ext cx="8773155" cy="747946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 name="Shape 707"/>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Disarm Politeness Training</a:t>
            </a:r>
          </a:p>
        </p:txBody>
      </p:sp>
      <p:pic>
        <p:nvPicPr>
          <p:cNvPr id="708" name="image47.jpg"/>
          <p:cNvPicPr>
            <a:picLocks noChangeAspect="1"/>
          </p:cNvPicPr>
          <p:nvPr/>
        </p:nvPicPr>
        <p:blipFill>
          <a:blip r:embed="rId3">
            <a:extLst/>
          </a:blip>
          <a:stretch>
            <a:fillRect/>
          </a:stretch>
        </p:blipFill>
        <p:spPr>
          <a:xfrm>
            <a:off x="3109973" y="2322666"/>
            <a:ext cx="9317795" cy="696970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nvSpPr>
        <p:spPr>
          <a:xfrm>
            <a:off x="842529" y="1881593"/>
            <a:ext cx="10303742"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The most expensive software in the world</a:t>
            </a:r>
          </a:p>
        </p:txBody>
      </p:sp>
    </p:spTree>
  </p:cSld>
  <p:clrMapOvr>
    <a:masterClrMapping/>
  </p:clrMapOvr>
  <p:transition xmlns:p14="http://schemas.microsoft.com/office/powerpoint/2010/main" spd="med" advClick="1" p14:dur="1000"/>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2" name="Shape 712"/>
          <p:cNvSpPr/>
          <p:nvPr>
            <p:ph type="title"/>
          </p:nvPr>
        </p:nvSpPr>
        <p:spPr>
          <a:xfrm>
            <a:off x="592497" y="655870"/>
            <a:ext cx="11704322" cy="2958508"/>
          </a:xfrm>
          <a:prstGeom prst="rect">
            <a:avLst/>
          </a:prstGeom>
        </p:spPr>
        <p:txBody>
          <a:bodyPr/>
          <a:lstStyle/>
          <a:p>
            <a:pPr>
              <a:defRPr>
                <a:latin typeface="Pontano Sans"/>
                <a:ea typeface="Pontano Sans"/>
                <a:cs typeface="Pontano Sans"/>
                <a:sym typeface="Pontano Sans"/>
              </a:defRPr>
            </a:pPr>
            <a:r>
              <a:t>Asking</a:t>
            </a:r>
          </a:p>
          <a:p>
            <a:pPr>
              <a:defRPr>
                <a:latin typeface="Pontano Sans"/>
                <a:ea typeface="Pontano Sans"/>
                <a:cs typeface="Pontano Sans"/>
                <a:sym typeface="Pontano Sans"/>
              </a:defRPr>
            </a:pPr>
            <a:r>
              <a:t>About</a:t>
            </a:r>
          </a:p>
          <a:p>
            <a:pPr>
              <a:defRPr>
                <a:latin typeface="Pontano Sans"/>
                <a:ea typeface="Pontano Sans"/>
                <a:cs typeface="Pontano Sans"/>
                <a:sym typeface="Pontano Sans"/>
              </a:defRPr>
            </a:pPr>
            <a:r>
              <a:t>Price</a:t>
            </a:r>
          </a:p>
        </p:txBody>
      </p:sp>
      <p:pic>
        <p:nvPicPr>
          <p:cNvPr id="713" name="image59.jpg"/>
          <p:cNvPicPr>
            <a:picLocks noChangeAspect="1"/>
          </p:cNvPicPr>
          <p:nvPr/>
        </p:nvPicPr>
        <p:blipFill>
          <a:blip r:embed="rId3">
            <a:extLst/>
          </a:blip>
          <a:stretch>
            <a:fillRect/>
          </a:stretch>
        </p:blipFill>
        <p:spPr>
          <a:xfrm>
            <a:off x="6239819" y="1105351"/>
            <a:ext cx="6491521" cy="84827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7" name="Shape 717"/>
          <p:cNvSpPr/>
          <p:nvPr>
            <p:ph type="title"/>
          </p:nvPr>
        </p:nvSpPr>
        <p:spPr>
          <a:xfrm>
            <a:off x="650239" y="390594"/>
            <a:ext cx="11704322" cy="1626027"/>
          </a:xfrm>
          <a:prstGeom prst="rect">
            <a:avLst/>
          </a:prstGeom>
        </p:spPr>
        <p:txBody>
          <a:bodyPr/>
          <a:lstStyle/>
          <a:p>
            <a:pPr/>
            <a:r>
              <a:t>Exercise - Customer Discovery Prep</a:t>
            </a:r>
          </a:p>
        </p:txBody>
      </p:sp>
      <p:sp>
        <p:nvSpPr>
          <p:cNvPr id="718" name="Shape 718"/>
          <p:cNvSpPr/>
          <p:nvPr>
            <p:ph type="body" sz="half" idx="1"/>
          </p:nvPr>
        </p:nvSpPr>
        <p:spPr>
          <a:xfrm>
            <a:off x="650239" y="2275839"/>
            <a:ext cx="7045649" cy="7065175"/>
          </a:xfrm>
          <a:prstGeom prst="rect">
            <a:avLst/>
          </a:prstGeom>
        </p:spPr>
        <p:txBody>
          <a:bodyPr/>
          <a:lstStyle/>
          <a:p>
            <a:pPr defTabSz="1209446">
              <a:defRPr sz="3906">
                <a:latin typeface="Pontano Sans"/>
                <a:ea typeface="Pontano Sans"/>
                <a:cs typeface="Pontano Sans"/>
                <a:sym typeface="Pontano Sans"/>
              </a:defRPr>
            </a:pPr>
            <a:r>
              <a:t>Using your chosen hypothesis, create an interview plan designed to find the truth behind your assumptions.</a:t>
            </a:r>
          </a:p>
          <a:p>
            <a:pPr defTabSz="1209446">
              <a:defRPr sz="3906"/>
            </a:pPr>
            <a:endParaRPr>
              <a:latin typeface="Pontano Sans"/>
              <a:ea typeface="Pontano Sans"/>
              <a:cs typeface="Pontano Sans"/>
              <a:sym typeface="Pontano Sans"/>
            </a:endParaRPr>
          </a:p>
          <a:p>
            <a:pPr defTabSz="1209446">
              <a:defRPr sz="3906">
                <a:latin typeface="Pontano Sans"/>
                <a:ea typeface="Pontano Sans"/>
                <a:cs typeface="Pontano Sans"/>
                <a:sym typeface="Pontano Sans"/>
              </a:defRPr>
            </a:pPr>
            <a:r>
              <a:t>Plan for 5-7 minute conversations.</a:t>
            </a:r>
          </a:p>
          <a:p>
            <a:pPr defTabSz="1209446">
              <a:defRPr sz="3906">
                <a:latin typeface="Pontano Sans"/>
                <a:ea typeface="Pontano Sans"/>
                <a:cs typeface="Pontano Sans"/>
                <a:sym typeface="Pontano Sans"/>
              </a:defRPr>
            </a:pPr>
          </a:p>
          <a:p>
            <a:pPr defTabSz="1209446">
              <a:defRPr sz="3906">
                <a:latin typeface="Pontano Sans"/>
                <a:ea typeface="Pontano Sans"/>
                <a:cs typeface="Pontano Sans"/>
                <a:sym typeface="Pontano Sans"/>
              </a:defRPr>
            </a:pPr>
            <a:r>
              <a:t>Sketch a visual aid</a:t>
            </a:r>
          </a:p>
          <a:p>
            <a:pPr defTabSz="1209446">
              <a:defRPr sz="3906"/>
            </a:pPr>
            <a:endParaRPr>
              <a:latin typeface="Pontano Sans"/>
              <a:ea typeface="Pontano Sans"/>
              <a:cs typeface="Pontano Sans"/>
              <a:sym typeface="Pontano Sans"/>
            </a:endParaRPr>
          </a:p>
          <a:p>
            <a:pPr defTabSz="1209446">
              <a:defRPr sz="3906">
                <a:latin typeface="Pontano Sans"/>
                <a:ea typeface="Pontano Sans"/>
                <a:cs typeface="Pontano Sans"/>
                <a:sym typeface="Pontano Sans"/>
              </a:defRPr>
            </a:pPr>
            <a:r>
              <a:t>15 minutes</a:t>
            </a:r>
          </a:p>
        </p:txBody>
      </p:sp>
      <p:grpSp>
        <p:nvGrpSpPr>
          <p:cNvPr id="721" name="Group 721"/>
          <p:cNvGrpSpPr/>
          <p:nvPr/>
        </p:nvGrpSpPr>
        <p:grpSpPr>
          <a:xfrm>
            <a:off x="7889546" y="3773871"/>
            <a:ext cx="4875485" cy="5564073"/>
            <a:chOff x="0" y="0"/>
            <a:chExt cx="4875484" cy="5564072"/>
          </a:xfrm>
        </p:grpSpPr>
        <p:sp>
          <p:nvSpPr>
            <p:cNvPr id="719" name="Shape 719"/>
            <p:cNvSpPr/>
            <p:nvPr/>
          </p:nvSpPr>
          <p:spPr>
            <a:xfrm>
              <a:off x="160015" y="226248"/>
              <a:ext cx="4555454" cy="51776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spAutoFit/>
            </a:bodyPr>
            <a:lstStyle/>
            <a:p>
              <a:pPr>
                <a:spcBef>
                  <a:spcPts val="800"/>
                </a:spcBef>
                <a:defRPr sz="2400">
                  <a:latin typeface="Pontano Sans"/>
                  <a:ea typeface="Pontano Sans"/>
                  <a:cs typeface="Pontano Sans"/>
                  <a:sym typeface="Pontano Sans"/>
                </a:defRPr>
              </a:pPr>
              <a:r>
                <a:t>One subject at a time</a:t>
              </a:r>
            </a:p>
            <a:p>
              <a:pPr>
                <a:spcBef>
                  <a:spcPts val="800"/>
                </a:spcBef>
                <a:defRPr sz="2400">
                  <a:latin typeface="Pontano Sans"/>
                  <a:ea typeface="Pontano Sans"/>
                  <a:cs typeface="Pontano Sans"/>
                  <a:sym typeface="Pontano Sans"/>
                </a:defRPr>
              </a:pPr>
              <a:r>
                <a:t>Make an interview plan </a:t>
              </a:r>
            </a:p>
            <a:p>
              <a:pPr>
                <a:spcBef>
                  <a:spcPts val="800"/>
                </a:spcBef>
                <a:defRPr sz="2400">
                  <a:latin typeface="Pontano Sans"/>
                  <a:ea typeface="Pontano Sans"/>
                  <a:cs typeface="Pontano Sans"/>
                  <a:sym typeface="Pontano Sans"/>
                </a:defRPr>
              </a:pPr>
              <a:r>
                <a:t>Ask for stories</a:t>
              </a:r>
            </a:p>
            <a:p>
              <a:pPr>
                <a:spcBef>
                  <a:spcPts val="800"/>
                </a:spcBef>
                <a:defRPr sz="2400">
                  <a:latin typeface="Pontano Sans"/>
                  <a:ea typeface="Pontano Sans"/>
                  <a:cs typeface="Pontano Sans"/>
                  <a:sym typeface="Pontano Sans"/>
                </a:defRPr>
              </a:pPr>
              <a:r>
                <a:t>Ask open ended questions</a:t>
              </a:r>
            </a:p>
            <a:p>
              <a:pPr>
                <a:spcBef>
                  <a:spcPts val="800"/>
                </a:spcBef>
                <a:defRPr sz="2400">
                  <a:latin typeface="Pontano Sans"/>
                  <a:ea typeface="Pontano Sans"/>
                  <a:cs typeface="Pontano Sans"/>
                  <a:sym typeface="Pontano Sans"/>
                </a:defRPr>
              </a:pPr>
              <a:r>
                <a:t>Interview in person</a:t>
              </a:r>
            </a:p>
            <a:p>
              <a:pPr>
                <a:spcBef>
                  <a:spcPts val="800"/>
                </a:spcBef>
                <a:defRPr sz="2400">
                  <a:latin typeface="Pontano Sans"/>
                  <a:ea typeface="Pontano Sans"/>
                  <a:cs typeface="Pontano Sans"/>
                  <a:sym typeface="Pontano Sans"/>
                </a:defRPr>
              </a:pPr>
              <a:r>
                <a:t>Use a note taker</a:t>
              </a:r>
            </a:p>
            <a:p>
              <a:pPr>
                <a:spcBef>
                  <a:spcPts val="800"/>
                </a:spcBef>
                <a:defRPr sz="2400">
                  <a:latin typeface="Pontano Sans"/>
                  <a:ea typeface="Pontano Sans"/>
                  <a:cs typeface="Pontano Sans"/>
                  <a:sym typeface="Pontano Sans"/>
                </a:defRPr>
              </a:pPr>
              <a:r>
                <a:t>Listen, don’t talk</a:t>
              </a:r>
            </a:p>
            <a:p>
              <a:pPr>
                <a:spcBef>
                  <a:spcPts val="800"/>
                </a:spcBef>
                <a:defRPr sz="2400">
                  <a:latin typeface="Pontano Sans"/>
                  <a:ea typeface="Pontano Sans"/>
                  <a:cs typeface="Pontano Sans"/>
                  <a:sym typeface="Pontano Sans"/>
                </a:defRPr>
              </a:pPr>
              <a:r>
                <a:t>Repeat/restate to confirm</a:t>
              </a:r>
            </a:p>
            <a:p>
              <a:pPr>
                <a:spcBef>
                  <a:spcPts val="800"/>
                </a:spcBef>
                <a:defRPr sz="2400">
                  <a:latin typeface="Pontano Sans"/>
                  <a:ea typeface="Pontano Sans"/>
                  <a:cs typeface="Pontano Sans"/>
                  <a:sym typeface="Pontano Sans"/>
                </a:defRPr>
              </a:pPr>
              <a:r>
                <a:t>Disarm politeness training</a:t>
              </a:r>
            </a:p>
            <a:p>
              <a:pPr>
                <a:spcBef>
                  <a:spcPts val="800"/>
                </a:spcBef>
                <a:defRPr sz="2400">
                  <a:latin typeface="Pontano Sans"/>
                  <a:ea typeface="Pontano Sans"/>
                  <a:cs typeface="Pontano Sans"/>
                  <a:sym typeface="Pontano Sans"/>
                </a:defRPr>
              </a:pPr>
              <a:r>
                <a:t>Ask price questions indirectly</a:t>
              </a:r>
            </a:p>
          </p:txBody>
        </p:sp>
        <p:sp>
          <p:nvSpPr>
            <p:cNvPr id="720" name="Shape 720"/>
            <p:cNvSpPr/>
            <p:nvPr/>
          </p:nvSpPr>
          <p:spPr>
            <a:xfrm>
              <a:off x="0" y="0"/>
              <a:ext cx="4875485" cy="5564073"/>
            </a:xfrm>
            <a:prstGeom prst="rect">
              <a:avLst/>
            </a:prstGeom>
            <a:noFill/>
            <a:ln w="88900" cap="flat">
              <a:solidFill>
                <a:srgbClr val="D95C34"/>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 name="Shape 723"/>
          <p:cNvSpPr/>
          <p:nvPr>
            <p:ph type="title"/>
          </p:nvPr>
        </p:nvSpPr>
        <p:spPr>
          <a:xfrm>
            <a:off x="650239" y="390594"/>
            <a:ext cx="11704322" cy="1626027"/>
          </a:xfrm>
          <a:prstGeom prst="rect">
            <a:avLst/>
          </a:prstGeom>
        </p:spPr>
        <p:txBody>
          <a:bodyPr/>
          <a:lstStyle/>
          <a:p>
            <a:pPr/>
            <a:r>
              <a:t>Exercise - Interviews</a:t>
            </a:r>
          </a:p>
        </p:txBody>
      </p:sp>
      <p:sp>
        <p:nvSpPr>
          <p:cNvPr id="724" name="Shape 724"/>
          <p:cNvSpPr/>
          <p:nvPr>
            <p:ph type="body" idx="1"/>
          </p:nvPr>
        </p:nvSpPr>
        <p:spPr>
          <a:xfrm>
            <a:off x="650239" y="2275839"/>
            <a:ext cx="7928320" cy="7065175"/>
          </a:xfrm>
          <a:prstGeom prst="rect">
            <a:avLst/>
          </a:prstGeom>
        </p:spPr>
        <p:txBody>
          <a:bodyPr/>
          <a:lstStyle/>
          <a:p>
            <a:pPr>
              <a:defRPr>
                <a:latin typeface="Pontano Sans"/>
                <a:ea typeface="Pontano Sans"/>
                <a:cs typeface="Pontano Sans"/>
                <a:sym typeface="Pontano Sans"/>
              </a:defRPr>
            </a:pPr>
            <a:r>
              <a:t>Working in pairs, talk to at least 2 separate people.</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Regroup to discuss what you learned.</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30 minutes</a:t>
            </a:r>
          </a:p>
        </p:txBody>
      </p:sp>
      <p:grpSp>
        <p:nvGrpSpPr>
          <p:cNvPr id="727" name="Group 727"/>
          <p:cNvGrpSpPr/>
          <p:nvPr/>
        </p:nvGrpSpPr>
        <p:grpSpPr>
          <a:xfrm>
            <a:off x="7952447" y="3522266"/>
            <a:ext cx="4875485" cy="5564073"/>
            <a:chOff x="0" y="0"/>
            <a:chExt cx="4875484" cy="5564072"/>
          </a:xfrm>
        </p:grpSpPr>
        <p:sp>
          <p:nvSpPr>
            <p:cNvPr id="725" name="Shape 725"/>
            <p:cNvSpPr/>
            <p:nvPr/>
          </p:nvSpPr>
          <p:spPr>
            <a:xfrm>
              <a:off x="160015" y="226248"/>
              <a:ext cx="4555454" cy="51776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spAutoFit/>
            </a:bodyPr>
            <a:lstStyle/>
            <a:p>
              <a:pPr>
                <a:spcBef>
                  <a:spcPts val="800"/>
                </a:spcBef>
                <a:defRPr sz="2400">
                  <a:latin typeface="Pontano Sans"/>
                  <a:ea typeface="Pontano Sans"/>
                  <a:cs typeface="Pontano Sans"/>
                  <a:sym typeface="Pontano Sans"/>
                </a:defRPr>
              </a:pPr>
              <a:r>
                <a:t>One subject at a time</a:t>
              </a:r>
            </a:p>
            <a:p>
              <a:pPr>
                <a:spcBef>
                  <a:spcPts val="800"/>
                </a:spcBef>
                <a:defRPr sz="2400">
                  <a:latin typeface="Pontano Sans"/>
                  <a:ea typeface="Pontano Sans"/>
                  <a:cs typeface="Pontano Sans"/>
                  <a:sym typeface="Pontano Sans"/>
                </a:defRPr>
              </a:pPr>
              <a:r>
                <a:t>Make an interview plan </a:t>
              </a:r>
            </a:p>
            <a:p>
              <a:pPr>
                <a:spcBef>
                  <a:spcPts val="800"/>
                </a:spcBef>
                <a:defRPr sz="2400">
                  <a:latin typeface="Pontano Sans"/>
                  <a:ea typeface="Pontano Sans"/>
                  <a:cs typeface="Pontano Sans"/>
                  <a:sym typeface="Pontano Sans"/>
                </a:defRPr>
              </a:pPr>
              <a:r>
                <a:t>Ask for stories</a:t>
              </a:r>
            </a:p>
            <a:p>
              <a:pPr>
                <a:spcBef>
                  <a:spcPts val="800"/>
                </a:spcBef>
                <a:defRPr sz="2400">
                  <a:latin typeface="Pontano Sans"/>
                  <a:ea typeface="Pontano Sans"/>
                  <a:cs typeface="Pontano Sans"/>
                  <a:sym typeface="Pontano Sans"/>
                </a:defRPr>
              </a:pPr>
              <a:r>
                <a:t>Ask open ended questions</a:t>
              </a:r>
            </a:p>
            <a:p>
              <a:pPr>
                <a:spcBef>
                  <a:spcPts val="800"/>
                </a:spcBef>
                <a:defRPr sz="2400">
                  <a:latin typeface="Pontano Sans"/>
                  <a:ea typeface="Pontano Sans"/>
                  <a:cs typeface="Pontano Sans"/>
                  <a:sym typeface="Pontano Sans"/>
                </a:defRPr>
              </a:pPr>
              <a:r>
                <a:t>Interview in person</a:t>
              </a:r>
            </a:p>
            <a:p>
              <a:pPr>
                <a:spcBef>
                  <a:spcPts val="800"/>
                </a:spcBef>
                <a:defRPr sz="2400">
                  <a:latin typeface="Pontano Sans"/>
                  <a:ea typeface="Pontano Sans"/>
                  <a:cs typeface="Pontano Sans"/>
                  <a:sym typeface="Pontano Sans"/>
                </a:defRPr>
              </a:pPr>
              <a:r>
                <a:t>Use a note taker</a:t>
              </a:r>
            </a:p>
            <a:p>
              <a:pPr>
                <a:spcBef>
                  <a:spcPts val="800"/>
                </a:spcBef>
                <a:defRPr sz="2400">
                  <a:latin typeface="Pontano Sans"/>
                  <a:ea typeface="Pontano Sans"/>
                  <a:cs typeface="Pontano Sans"/>
                  <a:sym typeface="Pontano Sans"/>
                </a:defRPr>
              </a:pPr>
              <a:r>
                <a:t>Listen, don’t talk</a:t>
              </a:r>
            </a:p>
            <a:p>
              <a:pPr>
                <a:spcBef>
                  <a:spcPts val="800"/>
                </a:spcBef>
                <a:defRPr sz="2400">
                  <a:latin typeface="Pontano Sans"/>
                  <a:ea typeface="Pontano Sans"/>
                  <a:cs typeface="Pontano Sans"/>
                  <a:sym typeface="Pontano Sans"/>
                </a:defRPr>
              </a:pPr>
              <a:r>
                <a:t>Repeat/restate to confirm</a:t>
              </a:r>
            </a:p>
            <a:p>
              <a:pPr>
                <a:spcBef>
                  <a:spcPts val="800"/>
                </a:spcBef>
                <a:defRPr sz="2400">
                  <a:latin typeface="Pontano Sans"/>
                  <a:ea typeface="Pontano Sans"/>
                  <a:cs typeface="Pontano Sans"/>
                  <a:sym typeface="Pontano Sans"/>
                </a:defRPr>
              </a:pPr>
              <a:r>
                <a:t>Disarm politeness training</a:t>
              </a:r>
            </a:p>
            <a:p>
              <a:pPr>
                <a:spcBef>
                  <a:spcPts val="800"/>
                </a:spcBef>
                <a:defRPr sz="2400">
                  <a:latin typeface="Pontano Sans"/>
                  <a:ea typeface="Pontano Sans"/>
                  <a:cs typeface="Pontano Sans"/>
                  <a:sym typeface="Pontano Sans"/>
                </a:defRPr>
              </a:pPr>
              <a:r>
                <a:t>Ask price questions indirectly</a:t>
              </a:r>
            </a:p>
          </p:txBody>
        </p:sp>
        <p:sp>
          <p:nvSpPr>
            <p:cNvPr id="726" name="Shape 726"/>
            <p:cNvSpPr/>
            <p:nvPr/>
          </p:nvSpPr>
          <p:spPr>
            <a:xfrm>
              <a:off x="0" y="0"/>
              <a:ext cx="4875485" cy="5564073"/>
            </a:xfrm>
            <a:prstGeom prst="rect">
              <a:avLst/>
            </a:prstGeom>
            <a:noFill/>
            <a:ln w="88900" cap="flat">
              <a:solidFill>
                <a:srgbClr val="D95C34"/>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29" name="image56.jpg"/>
          <p:cNvPicPr>
            <a:picLocks noChangeAspect="1"/>
          </p:cNvPicPr>
          <p:nvPr/>
        </p:nvPicPr>
        <p:blipFill>
          <a:blip r:embed="rId2">
            <a:extLst/>
          </a:blip>
          <a:stretch>
            <a:fillRect/>
          </a:stretch>
        </p:blipFill>
        <p:spPr>
          <a:xfrm>
            <a:off x="-7290" y="1122626"/>
            <a:ext cx="13004798" cy="8606229"/>
          </a:xfrm>
          <a:prstGeom prst="rect">
            <a:avLst/>
          </a:prstGeom>
          <a:ln w="12700">
            <a:miter lim="400000"/>
          </a:ln>
        </p:spPr>
      </p:pic>
      <p:sp>
        <p:nvSpPr>
          <p:cNvPr id="730" name="Shape 730"/>
          <p:cNvSpPr/>
          <p:nvPr>
            <p:ph type="title"/>
          </p:nvPr>
        </p:nvSpPr>
        <p:spPr>
          <a:xfrm>
            <a:off x="650239" y="390608"/>
            <a:ext cx="11704322" cy="1227093"/>
          </a:xfrm>
          <a:prstGeom prst="rect">
            <a:avLst/>
          </a:prstGeom>
        </p:spPr>
        <p:txBody>
          <a:bodyPr/>
          <a:lstStyle>
            <a:lvl1pPr algn="ctr">
              <a:defRPr>
                <a:latin typeface="Pontano Sans"/>
                <a:ea typeface="Pontano Sans"/>
                <a:cs typeface="Pontano Sans"/>
                <a:sym typeface="Pontano Sans"/>
              </a:defRPr>
            </a:lvl1pPr>
          </a:lstStyle>
          <a:p>
            <a:pPr/>
            <a:r>
              <a:t>Making Sense Of The Results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2" name="image61.jpg"/>
          <p:cNvPicPr>
            <a:picLocks noChangeAspect="1"/>
          </p:cNvPicPr>
          <p:nvPr/>
        </p:nvPicPr>
        <p:blipFill>
          <a:blip r:embed="rId2">
            <a:extLst/>
          </a:blip>
          <a:stretch>
            <a:fillRect/>
          </a:stretch>
        </p:blipFill>
        <p:spPr>
          <a:xfrm>
            <a:off x="-1" y="-1"/>
            <a:ext cx="13004801" cy="9753601"/>
          </a:xfrm>
          <a:prstGeom prst="rect">
            <a:avLst/>
          </a:prstGeom>
          <a:ln w="12700">
            <a:miter lim="400000"/>
          </a:ln>
        </p:spPr>
      </p:pic>
      <p:sp>
        <p:nvSpPr>
          <p:cNvPr id="733" name="Shape 733"/>
          <p:cNvSpPr/>
          <p:nvPr>
            <p:ph type="title"/>
          </p:nvPr>
        </p:nvSpPr>
        <p:spPr>
          <a:prstGeom prst="rect">
            <a:avLst/>
          </a:prstGeom>
        </p:spPr>
        <p:txBody>
          <a:bodyPr/>
          <a:lstStyle>
            <a:lvl1pPr algn="r">
              <a:defRPr>
                <a:latin typeface="Pontano Sans"/>
                <a:ea typeface="Pontano Sans"/>
                <a:cs typeface="Pontano Sans"/>
                <a:sym typeface="Pontano Sans"/>
              </a:defRPr>
            </a:lvl1pPr>
          </a:lstStyle>
          <a:p>
            <a:pPr/>
            <a:r>
              <a:t>Dump and Sort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5" name="image60.jpg"/>
          <p:cNvPicPr>
            <a:picLocks noChangeAspect="1"/>
          </p:cNvPicPr>
          <p:nvPr/>
        </p:nvPicPr>
        <p:blipFill>
          <a:blip r:embed="rId2">
            <a:extLst/>
          </a:blip>
          <a:stretch>
            <a:fillRect/>
          </a:stretch>
        </p:blipFill>
        <p:spPr>
          <a:xfrm>
            <a:off x="12622" y="22415"/>
            <a:ext cx="13004800" cy="9713462"/>
          </a:xfrm>
          <a:prstGeom prst="rect">
            <a:avLst/>
          </a:prstGeom>
          <a:ln w="12700">
            <a:miter lim="400000"/>
          </a:ln>
        </p:spPr>
      </p:pic>
      <p:sp>
        <p:nvSpPr>
          <p:cNvPr id="736" name="Shape 736"/>
          <p:cNvSpPr/>
          <p:nvPr>
            <p:ph type="title"/>
          </p:nvPr>
        </p:nvSpPr>
        <p:spPr>
          <a:prstGeom prst="rect">
            <a:avLst/>
          </a:prstGeom>
        </p:spPr>
        <p:txBody>
          <a:bodyPr/>
          <a:lstStyle>
            <a:lvl1pPr>
              <a:defRPr>
                <a:latin typeface="Pontano Sans"/>
                <a:ea typeface="Pontano Sans"/>
                <a:cs typeface="Pontano Sans"/>
                <a:sym typeface="Pontano Sans"/>
              </a:defRPr>
            </a:lvl1pPr>
          </a:lstStyle>
          <a:p>
            <a:pPr/>
            <a:r>
              <a:t>False Positives And Unclear Results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Shape 738"/>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Both Qualitative And Quantitative</a:t>
            </a:r>
          </a:p>
        </p:txBody>
      </p:sp>
      <p:pic>
        <p:nvPicPr>
          <p:cNvPr id="739" name="image55.png"/>
          <p:cNvPicPr>
            <a:picLocks noChangeAspect="1"/>
          </p:cNvPicPr>
          <p:nvPr/>
        </p:nvPicPr>
        <p:blipFill>
          <a:blip r:embed="rId2">
            <a:extLst/>
          </a:blip>
          <a:stretch>
            <a:fillRect/>
          </a:stretch>
        </p:blipFill>
        <p:spPr>
          <a:xfrm>
            <a:off x="376355" y="2353457"/>
            <a:ext cx="11975254" cy="6610774"/>
          </a:xfrm>
          <a:prstGeom prst="rect">
            <a:avLst/>
          </a:prstGeom>
          <a:ln w="12700">
            <a:miter lim="400000"/>
          </a:ln>
        </p:spPr>
      </p:pic>
      <p:sp>
        <p:nvSpPr>
          <p:cNvPr id="740" name="Shape 740"/>
          <p:cNvSpPr/>
          <p:nvPr/>
        </p:nvSpPr>
        <p:spPr>
          <a:xfrm>
            <a:off x="298488" y="9185529"/>
            <a:ext cx="6932480" cy="51927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defRPr>
                <a:solidFill>
                  <a:srgbClr val="B7B7B7"/>
                </a:solidFill>
              </a:defRPr>
            </a:pPr>
            <a:r>
              <a:t>source: “</a:t>
            </a:r>
            <a:r>
              <a:rPr i="1"/>
              <a:t>Talking To Humans</a:t>
            </a:r>
            <a:r>
              <a: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2" name="Shape 742"/>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Human Judgment Required</a:t>
            </a:r>
          </a:p>
        </p:txBody>
      </p:sp>
      <p:pic>
        <p:nvPicPr>
          <p:cNvPr id="743" name="image58.png"/>
          <p:cNvPicPr>
            <a:picLocks noChangeAspect="1"/>
          </p:cNvPicPr>
          <p:nvPr/>
        </p:nvPicPr>
        <p:blipFill>
          <a:blip r:embed="rId2">
            <a:extLst/>
          </a:blip>
          <a:stretch>
            <a:fillRect/>
          </a:stretch>
        </p:blipFill>
        <p:spPr>
          <a:xfrm>
            <a:off x="2445155" y="2079732"/>
            <a:ext cx="8114454" cy="7112001"/>
          </a:xfrm>
          <a:prstGeom prst="rect">
            <a:avLst/>
          </a:prstGeom>
          <a:ln w="12700">
            <a:miter lim="400000"/>
          </a:ln>
        </p:spPr>
      </p:pic>
      <p:sp>
        <p:nvSpPr>
          <p:cNvPr id="744" name="Shape 744"/>
          <p:cNvSpPr/>
          <p:nvPr/>
        </p:nvSpPr>
        <p:spPr>
          <a:xfrm>
            <a:off x="539199" y="9175893"/>
            <a:ext cx="6682028" cy="51927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a:solidFill>
                  <a:srgbClr val="D9D9D9"/>
                </a:solidFill>
              </a:defRPr>
            </a:lvl1pPr>
          </a:lstStyle>
          <a:p>
            <a:pPr/>
            <a:r>
              <a:t>source: David Bland</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6" name="Shape 746"/>
          <p:cNvSpPr/>
          <p:nvPr>
            <p:ph type="body" idx="1"/>
          </p:nvPr>
        </p:nvSpPr>
        <p:spPr>
          <a:xfrm>
            <a:off x="650239" y="2275839"/>
            <a:ext cx="11704322" cy="7065175"/>
          </a:xfrm>
          <a:prstGeom prst="rect">
            <a:avLst/>
          </a:prstGeom>
        </p:spPr>
        <p:txBody>
          <a:bodyPr/>
          <a:lstStyle/>
          <a:p>
            <a:pPr>
              <a:defRPr>
                <a:latin typeface="Pontano Sans"/>
                <a:ea typeface="Pontano Sans"/>
                <a:cs typeface="Pontano Sans"/>
                <a:sym typeface="Pontano Sans"/>
              </a:defRPr>
            </a:pPr>
            <a:r>
              <a:t>Review your hypothesis in light of what you have learned.</a:t>
            </a:r>
          </a:p>
          <a:p>
            <a:pPr>
              <a:defRPr>
                <a:latin typeface="Pontano Sans"/>
                <a:ea typeface="Pontano Sans"/>
                <a:cs typeface="Pontano Sans"/>
                <a:sym typeface="Pontano Sans"/>
              </a:defRPr>
            </a:pPr>
          </a:p>
          <a:p>
            <a:pPr>
              <a:defRPr>
                <a:latin typeface="Pontano Sans"/>
                <a:ea typeface="Pontano Sans"/>
                <a:cs typeface="Pontano Sans"/>
                <a:sym typeface="Pontano Sans"/>
              </a:defRPr>
            </a:pPr>
            <a:r>
              <a:t>Create a new hypothesis</a:t>
            </a:r>
          </a:p>
          <a:p>
            <a:pPr>
              <a:defRPr>
                <a:latin typeface="Pontano Sans"/>
                <a:ea typeface="Pontano Sans"/>
                <a:cs typeface="Pontano Sans"/>
                <a:sym typeface="Pontano Sans"/>
              </a:defRPr>
            </a:pPr>
          </a:p>
          <a:p>
            <a:pPr>
              <a:defRPr>
                <a:latin typeface="Pontano Sans"/>
                <a:ea typeface="Pontano Sans"/>
                <a:cs typeface="Pontano Sans"/>
                <a:sym typeface="Pontano Sans"/>
              </a:defRPr>
            </a:pPr>
            <a:r>
              <a:t>How does your product change?</a:t>
            </a:r>
          </a:p>
          <a:p>
            <a:pPr>
              <a:defRPr>
                <a:latin typeface="Pontano Sans"/>
                <a:ea typeface="Pontano Sans"/>
                <a:cs typeface="Pontano Sans"/>
                <a:sym typeface="Pontano Sans"/>
              </a:defRPr>
            </a:pPr>
          </a:p>
          <a:p>
            <a:pPr>
              <a:defRPr>
                <a:latin typeface="Pontano Sans"/>
                <a:ea typeface="Pontano Sans"/>
                <a:cs typeface="Pontano Sans"/>
                <a:sym typeface="Pontano Sans"/>
              </a:defRPr>
            </a:pPr>
            <a:r>
              <a:t>10 minutes</a:t>
            </a:r>
          </a:p>
        </p:txBody>
      </p:sp>
      <p:sp>
        <p:nvSpPr>
          <p:cNvPr id="747" name="Shape 747"/>
          <p:cNvSpPr/>
          <p:nvPr>
            <p:ph type="title"/>
          </p:nvPr>
        </p:nvSpPr>
        <p:spPr>
          <a:xfrm>
            <a:off x="650239" y="390594"/>
            <a:ext cx="11704322" cy="1626027"/>
          </a:xfrm>
          <a:prstGeom prst="rect">
            <a:avLst/>
          </a:prstGeom>
        </p:spPr>
        <p:txBody>
          <a:bodyPr/>
          <a:lstStyle/>
          <a:p>
            <a:pPr/>
            <a:r>
              <a:t>Exercise - Hypothesis Adjustment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9" name="Shape 749"/>
          <p:cNvSpPr/>
          <p:nvPr>
            <p:ph type="ctrTitle"/>
          </p:nvPr>
        </p:nvSpPr>
        <p:spPr>
          <a:prstGeom prst="rect">
            <a:avLst/>
          </a:prstGeom>
        </p:spPr>
        <p:txBody>
          <a:bodyPr/>
          <a:lstStyle/>
          <a:p>
            <a:pPr/>
            <a:r>
              <a:t>Lunch!</a:t>
            </a:r>
          </a:p>
        </p:txBody>
      </p:sp>
      <p:sp>
        <p:nvSpPr>
          <p:cNvPr id="750" name="Shape 750"/>
          <p:cNvSpPr/>
          <p:nvPr>
            <p:ph type="subTitle" sz="quarter" idx="1"/>
          </p:nvPr>
        </p:nvSpPr>
        <p:spPr>
          <a:prstGeom prst="rect">
            <a:avLst/>
          </a:prstGeom>
        </p:spPr>
        <p:txBody>
          <a:bodyPr/>
          <a:lstStyle/>
          <a:p>
            <a:pPr/>
            <a:r>
              <a:t>Start again at 1pm</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nvSpPr>
        <p:spPr>
          <a:xfrm>
            <a:off x="842529" y="1881593"/>
            <a:ext cx="10303742"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The most expensive software in the world</a:t>
            </a:r>
          </a:p>
        </p:txBody>
      </p:sp>
      <p:sp>
        <p:nvSpPr>
          <p:cNvPr id="151" name="Shape 151"/>
          <p:cNvSpPr/>
          <p:nvPr/>
        </p:nvSpPr>
        <p:spPr>
          <a:xfrm>
            <a:off x="842529" y="5303558"/>
            <a:ext cx="9796734"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8000">
                <a:latin typeface="+mj-lt"/>
                <a:ea typeface="+mj-ea"/>
                <a:cs typeface="+mj-cs"/>
                <a:sym typeface="Helvetica"/>
              </a:defRPr>
            </a:pPr>
            <a:r>
              <a:t>is software that will</a:t>
            </a:r>
          </a:p>
          <a:p>
            <a:pPr>
              <a:defRPr b="1" sz="8000">
                <a:latin typeface="+mj-lt"/>
                <a:ea typeface="+mj-ea"/>
                <a:cs typeface="+mj-cs"/>
                <a:sym typeface="Helvetica"/>
              </a:defRPr>
            </a:pPr>
            <a:r>
              <a:t>never be used.</a:t>
            </a:r>
          </a:p>
        </p:txBody>
      </p:sp>
    </p:spTree>
  </p:cSld>
  <p:clrMapOvr>
    <a:masterClrMapping/>
  </p:clrMapOvr>
  <p:transition xmlns:p14="http://schemas.microsoft.com/office/powerpoint/2010/main" spd="med" advClick="1" p14:dur="1000"/>
</p:sld>
</file>

<file path=ppt/slides/slide14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752" name="Shape 752"/>
          <p:cNvSpPr/>
          <p:nvPr/>
        </p:nvSpPr>
        <p:spPr>
          <a:xfrm>
            <a:off x="868906" y="4098986"/>
            <a:ext cx="11266988" cy="15427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Design Studio</a:t>
            </a:r>
          </a:p>
        </p:txBody>
      </p:sp>
    </p:spTree>
  </p:cSld>
  <p:clrMapOvr>
    <a:masterClrMapping/>
  </p:clrMapOvr>
  <p:transition xmlns:p14="http://schemas.microsoft.com/office/powerpoint/2010/main" spd="med" advClick="1" p14:dur="1000"/>
</p:sld>
</file>

<file path=ppt/slides/slide1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Shape 754"/>
          <p:cNvSpPr/>
          <p:nvPr/>
        </p:nvSpPr>
        <p:spPr>
          <a:xfrm>
            <a:off x="838200" y="3821176"/>
            <a:ext cx="8627502" cy="211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DESIGN STUDIO</a:t>
            </a:r>
          </a:p>
          <a:p>
            <a:pPr lvl="1">
              <a:defRPr b="1" sz="6500">
                <a:latin typeface="+mj-lt"/>
                <a:ea typeface="+mj-ea"/>
                <a:cs typeface="+mj-cs"/>
                <a:sym typeface="Helvetica"/>
              </a:defRPr>
            </a:pPr>
            <a:r>
              <a:t>DESIGN CHARRETTE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6" name="pasted-image.tiff"/>
          <p:cNvPicPr>
            <a:picLocks noChangeAspect="1"/>
          </p:cNvPicPr>
          <p:nvPr/>
        </p:nvPicPr>
        <p:blipFill>
          <a:blip r:embed="rId3">
            <a:extLst/>
          </a:blip>
          <a:stretch>
            <a:fillRect/>
          </a:stretch>
        </p:blipFill>
        <p:spPr>
          <a:xfrm>
            <a:off x="-812801" y="0"/>
            <a:ext cx="14630402"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60" name="pasted-image.tiff"/>
          <p:cNvPicPr>
            <a:picLocks noChangeAspect="1"/>
          </p:cNvPicPr>
          <p:nvPr/>
        </p:nvPicPr>
        <p:blipFill>
          <a:blip r:embed="rId2">
            <a:extLst/>
          </a:blip>
          <a:stretch>
            <a:fillRect/>
          </a:stretch>
        </p:blipFill>
        <p:spPr>
          <a:xfrm>
            <a:off x="-2240540" y="-45476"/>
            <a:ext cx="17485880" cy="9844552"/>
          </a:xfrm>
          <a:prstGeom prst="rect">
            <a:avLst/>
          </a:prstGeom>
          <a:ln w="12700">
            <a:miter lim="400000"/>
          </a:ln>
        </p:spPr>
      </p:pic>
    </p:spTree>
  </p:cSld>
  <p:clrMapOvr>
    <a:masterClrMapping/>
  </p:clrMapOvr>
  <p:transition xmlns:p14="http://schemas.microsoft.com/office/powerpoint/2010/main" spd="med" advClick="1" p14:dur="1000"/>
</p:sld>
</file>

<file path=ppt/slides/slide1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62" name="IMG_0547.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64" name="IMG_0565.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6" name="Shape 766"/>
          <p:cNvSpPr/>
          <p:nvPr/>
        </p:nvSpPr>
        <p:spPr>
          <a:xfrm>
            <a:off x="980831" y="4316476"/>
            <a:ext cx="11043138"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CREATE. PITCH. CRITIQUE.</a:t>
            </a:r>
          </a:p>
        </p:txBody>
      </p:sp>
    </p:spTree>
  </p:cSld>
  <p:clrMapOvr>
    <a:masterClrMapping/>
  </p:clrMapOvr>
  <p:transition xmlns:p14="http://schemas.microsoft.com/office/powerpoint/2010/main" spd="med" advClick="1" p14:dur="1000"/>
</p:sld>
</file>

<file path=ppt/slides/slide1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Shape 768"/>
          <p:cNvSpPr/>
          <p:nvPr/>
        </p:nvSpPr>
        <p:spPr>
          <a:xfrm>
            <a:off x="838200" y="3821176"/>
            <a:ext cx="7818931" cy="211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Todd Zaki Warfel’s </a:t>
            </a:r>
          </a:p>
          <a:p>
            <a:pPr lvl="1">
              <a:defRPr b="1" sz="6500">
                <a:latin typeface="+mj-lt"/>
                <a:ea typeface="+mj-ea"/>
                <a:cs typeface="+mj-cs"/>
                <a:sym typeface="Helvetica"/>
              </a:defRPr>
            </a:pPr>
            <a:r>
              <a:t>6.8.5</a:t>
            </a:r>
          </a:p>
        </p:txBody>
      </p:sp>
    </p:spTree>
  </p:cSld>
  <p:clrMapOvr>
    <a:masterClrMapping/>
  </p:clrMapOvr>
  <p:transition xmlns:p14="http://schemas.microsoft.com/office/powerpoint/2010/main" spd="med" advClick="1" p14:dur="1000"/>
</p:sld>
</file>

<file path=ppt/slides/slide1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 name="Shape 770"/>
          <p:cNvSpPr/>
          <p:nvPr/>
        </p:nvSpPr>
        <p:spPr>
          <a:xfrm>
            <a:off x="838200" y="2517943"/>
            <a:ext cx="6014762" cy="5083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Butcher Paper</a:t>
            </a:r>
          </a:p>
          <a:p>
            <a:pPr lvl="1">
              <a:defRPr b="1" sz="6500">
                <a:latin typeface="+mj-lt"/>
                <a:ea typeface="+mj-ea"/>
                <a:cs typeface="+mj-cs"/>
                <a:sym typeface="Helvetica"/>
              </a:defRPr>
            </a:pPr>
            <a:r>
              <a:t>Letter Paper</a:t>
            </a:r>
          </a:p>
          <a:p>
            <a:pPr lvl="1">
              <a:defRPr b="1" sz="6500">
                <a:latin typeface="+mj-lt"/>
                <a:ea typeface="+mj-ea"/>
                <a:cs typeface="+mj-cs"/>
                <a:sym typeface="Helvetica"/>
              </a:defRPr>
            </a:pPr>
            <a:r>
              <a:t>Painter’s Tape</a:t>
            </a:r>
          </a:p>
          <a:p>
            <a:pPr lvl="1">
              <a:defRPr b="1" sz="6500">
                <a:latin typeface="+mj-lt"/>
                <a:ea typeface="+mj-ea"/>
                <a:cs typeface="+mj-cs"/>
                <a:sym typeface="Helvetica"/>
              </a:defRPr>
            </a:pPr>
            <a:r>
              <a:t>Sharpies</a:t>
            </a:r>
          </a:p>
          <a:p>
            <a:pPr lvl="1">
              <a:defRPr b="1" sz="6500">
                <a:latin typeface="+mj-lt"/>
                <a:ea typeface="+mj-ea"/>
                <a:cs typeface="+mj-cs"/>
                <a:sym typeface="Helvetica"/>
              </a:defRPr>
            </a:pPr>
            <a:r>
              <a:t>Stop Watch</a:t>
            </a:r>
          </a:p>
        </p:txBody>
      </p:sp>
    </p:spTree>
  </p:cSld>
  <p:clrMapOvr>
    <a:masterClrMapping/>
  </p:clrMapOvr>
  <p:transition xmlns:p14="http://schemas.microsoft.com/office/powerpoint/2010/main" spd="med" advClick="1" p14:dur="1000"/>
</p:sld>
</file>

<file path=ppt/slides/slide1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2" name="Shape 772"/>
          <p:cNvSpPr/>
          <p:nvPr/>
        </p:nvSpPr>
        <p:spPr>
          <a:xfrm>
            <a:off x="838200" y="4316476"/>
            <a:ext cx="5905932"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CO-CREATION</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nvSpPr>
        <p:spPr>
          <a:xfrm>
            <a:off x="887378" y="1843763"/>
            <a:ext cx="6546544" cy="3559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7500">
                <a:latin typeface="+mj-lt"/>
                <a:ea typeface="+mj-ea"/>
                <a:cs typeface="+mj-cs"/>
                <a:sym typeface="Helvetica"/>
              </a:defRPr>
            </a:pPr>
            <a:r>
              <a:t>DESIREABLE</a:t>
            </a:r>
          </a:p>
          <a:p>
            <a:pPr>
              <a:defRPr b="1" sz="7500">
                <a:latin typeface="+mj-lt"/>
                <a:ea typeface="+mj-ea"/>
                <a:cs typeface="+mj-cs"/>
                <a:sym typeface="Helvetica"/>
              </a:defRPr>
            </a:pPr>
            <a:r>
              <a:t>USABLE</a:t>
            </a:r>
          </a:p>
          <a:p>
            <a:pPr>
              <a:defRPr b="1" sz="7500">
                <a:latin typeface="+mj-lt"/>
                <a:ea typeface="+mj-ea"/>
                <a:cs typeface="+mj-cs"/>
                <a:sym typeface="Helvetica"/>
              </a:defRPr>
            </a:pPr>
            <a:r>
              <a:t>USEFUL</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5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5" grpId="1"/>
    </p:bldLst>
  </p:timing>
</p:sld>
</file>

<file path=ppt/slides/slide1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74" name="IMG_0981.jpg"/>
          <p:cNvPicPr>
            <a:picLocks noChangeAspect="1"/>
          </p:cNvPicPr>
          <p:nvPr/>
        </p:nvPicPr>
        <p:blipFill>
          <a:blip r:embed="rId2">
            <a:extLst/>
          </a:blip>
          <a:stretch>
            <a:fillRect/>
          </a:stretch>
        </p:blipFill>
        <p:spPr>
          <a:xfrm>
            <a:off x="-265266" y="-1922723"/>
            <a:ext cx="13535332" cy="18047107"/>
          </a:xfrm>
          <a:prstGeom prst="rect">
            <a:avLst/>
          </a:prstGeom>
          <a:ln w="12700">
            <a:miter lim="400000"/>
          </a:ln>
        </p:spPr>
      </p:pic>
    </p:spTree>
  </p:cSld>
  <p:clrMapOvr>
    <a:masterClrMapping/>
  </p:clrMapOvr>
  <p:transition xmlns:p14="http://schemas.microsoft.com/office/powerpoint/2010/main" spd="med" advClick="1" p14:dur="1000"/>
</p:sld>
</file>

<file path=ppt/slides/slide1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6" name="Shape 776"/>
          <p:cNvSpPr/>
          <p:nvPr/>
        </p:nvSpPr>
        <p:spPr>
          <a:xfrm>
            <a:off x="838200" y="3821176"/>
            <a:ext cx="6259026" cy="211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DESIGNER AS </a:t>
            </a:r>
          </a:p>
          <a:p>
            <a:pPr lvl="1">
              <a:defRPr b="1" sz="6500">
                <a:latin typeface="+mj-lt"/>
                <a:ea typeface="+mj-ea"/>
                <a:cs typeface="+mj-cs"/>
                <a:sym typeface="Helvetica"/>
              </a:defRPr>
            </a:pPr>
            <a:r>
              <a:t>FACILITATOR</a:t>
            </a:r>
          </a:p>
        </p:txBody>
      </p:sp>
    </p:spTree>
  </p:cSld>
  <p:clrMapOvr>
    <a:masterClrMapping/>
  </p:clrMapOvr>
  <p:transition xmlns:p14="http://schemas.microsoft.com/office/powerpoint/2010/main" spd="med" advClick="1" p14:dur="1000"/>
</p:sld>
</file>

<file path=ppt/slides/slide1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 name="Shape 778"/>
          <p:cNvSpPr/>
          <p:nvPr/>
        </p:nvSpPr>
        <p:spPr>
          <a:xfrm>
            <a:off x="838200" y="3821176"/>
            <a:ext cx="8947544" cy="211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CROSS-FUNCTIONAL</a:t>
            </a:r>
          </a:p>
          <a:p>
            <a:pPr lvl="1">
              <a:defRPr b="1" sz="6500">
                <a:latin typeface="+mj-lt"/>
                <a:ea typeface="+mj-ea"/>
                <a:cs typeface="+mj-cs"/>
                <a:sym typeface="Helvetica"/>
              </a:defRPr>
            </a:pPr>
            <a:r>
              <a:t>TEAMS</a:t>
            </a:r>
          </a:p>
        </p:txBody>
      </p:sp>
    </p:spTree>
  </p:cSld>
  <p:clrMapOvr>
    <a:masterClrMapping/>
  </p:clrMapOvr>
  <p:transition xmlns:p14="http://schemas.microsoft.com/office/powerpoint/2010/main" spd="med" advClick="1" p14:dur="1000"/>
</p:sld>
</file>

<file path=ppt/slides/slide1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0" name="Shape 780"/>
          <p:cNvSpPr/>
          <p:nvPr/>
        </p:nvSpPr>
        <p:spPr>
          <a:xfrm>
            <a:off x="980831" y="4316476"/>
            <a:ext cx="3705137"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CREATE.</a:t>
            </a:r>
          </a:p>
        </p:txBody>
      </p:sp>
    </p:spTree>
  </p:cSld>
  <p:clrMapOvr>
    <a:masterClrMapping/>
  </p:clrMapOvr>
  <p:transition xmlns:p14="http://schemas.microsoft.com/office/powerpoint/2010/main" spd="med" advClick="1" p14:dur="1000"/>
</p:sld>
</file>

<file path=ppt/slides/slide1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84" name="pasted-image.tif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8" name="Shape 788"/>
          <p:cNvSpPr/>
          <p:nvPr/>
        </p:nvSpPr>
        <p:spPr>
          <a:xfrm>
            <a:off x="980831" y="4316476"/>
            <a:ext cx="6640337"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CREATE. PITCH.</a:t>
            </a:r>
          </a:p>
        </p:txBody>
      </p:sp>
    </p:spTree>
  </p:cSld>
  <p:clrMapOvr>
    <a:masterClrMapping/>
  </p:clrMapOvr>
  <p:transition xmlns:p14="http://schemas.microsoft.com/office/powerpoint/2010/main" spd="med" advClick="1" p14:dur="1000"/>
</p:sld>
</file>

<file path=ppt/slides/slide1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hape 792"/>
          <p:cNvSpPr/>
          <p:nvPr/>
        </p:nvSpPr>
        <p:spPr>
          <a:xfrm>
            <a:off x="980831" y="4316476"/>
            <a:ext cx="11043138"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CREATE. PITCH. CRITIQUE.</a:t>
            </a:r>
          </a:p>
        </p:txBody>
      </p:sp>
    </p:spTree>
  </p:cSld>
  <p:clrMapOvr>
    <a:masterClrMapping/>
  </p:clrMapOvr>
  <p:transition xmlns:p14="http://schemas.microsoft.com/office/powerpoint/2010/main" spd="med" advClick="1" p14:dur="1000"/>
</p:sld>
</file>

<file path=ppt/slides/slide1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6" name="Shape 796"/>
          <p:cNvSpPr/>
          <p:nvPr/>
        </p:nvSpPr>
        <p:spPr>
          <a:xfrm>
            <a:off x="980831" y="4316476"/>
            <a:ext cx="3123498"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STEAL!</a:t>
            </a:r>
          </a:p>
        </p:txBody>
      </p:sp>
    </p:spTree>
  </p:cSld>
  <p:clrMapOvr>
    <a:masterClrMapping/>
  </p:clrMapOvr>
  <p:transition xmlns:p14="http://schemas.microsoft.com/office/powerpoint/2010/main" spd="med" advClick="1" p14:dur="1000"/>
</p:sld>
</file>

<file path=ppt/slides/slide1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8" name="Shape 798"/>
          <p:cNvSpPr/>
          <p:nvPr/>
        </p:nvSpPr>
        <p:spPr>
          <a:xfrm>
            <a:off x="980831" y="4316476"/>
            <a:ext cx="2572896"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WHY?</a:t>
            </a:r>
          </a:p>
        </p:txBody>
      </p:sp>
    </p:spTree>
  </p:cSld>
  <p:clrMapOvr>
    <a:masterClrMapping/>
  </p:clrMapOvr>
  <p:transition xmlns:p14="http://schemas.microsoft.com/office/powerpoint/2010/main" spd="med" advClick="1" p14:dur="1000"/>
</p:sld>
</file>

<file path=ppt/slides/slide15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802" name="Shape 802"/>
          <p:cNvSpPr/>
          <p:nvPr/>
        </p:nvSpPr>
        <p:spPr>
          <a:xfrm>
            <a:off x="868906" y="4098986"/>
            <a:ext cx="11266988" cy="15427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Story Mapping</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nvSpPr>
        <p:spPr>
          <a:xfrm>
            <a:off x="887378" y="1843763"/>
            <a:ext cx="6546544" cy="3559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7500">
                <a:latin typeface="+mj-lt"/>
                <a:ea typeface="+mj-ea"/>
                <a:cs typeface="+mj-cs"/>
                <a:sym typeface="Helvetica"/>
              </a:defRPr>
            </a:pPr>
            <a:r>
              <a:t>DESIREABLE</a:t>
            </a:r>
          </a:p>
          <a:p>
            <a:pPr>
              <a:defRPr b="1" sz="7500">
                <a:latin typeface="+mj-lt"/>
                <a:ea typeface="+mj-ea"/>
                <a:cs typeface="+mj-cs"/>
                <a:sym typeface="Helvetica"/>
              </a:defRPr>
            </a:pPr>
            <a:r>
              <a:t>USABLE</a:t>
            </a:r>
          </a:p>
          <a:p>
            <a:pPr>
              <a:defRPr b="1" sz="7500">
                <a:latin typeface="+mj-lt"/>
                <a:ea typeface="+mj-ea"/>
                <a:cs typeface="+mj-cs"/>
                <a:sym typeface="Helvetica"/>
              </a:defRPr>
            </a:pPr>
            <a:r>
              <a:t>USEFUL</a:t>
            </a:r>
          </a:p>
        </p:txBody>
      </p:sp>
      <p:sp>
        <p:nvSpPr>
          <p:cNvPr id="158" name="Shape 158"/>
          <p:cNvSpPr/>
          <p:nvPr/>
        </p:nvSpPr>
        <p:spPr>
          <a:xfrm>
            <a:off x="8973201" y="3177263"/>
            <a:ext cx="3553084" cy="892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5000">
                <a:latin typeface="+mj-lt"/>
                <a:ea typeface="+mj-ea"/>
                <a:cs typeface="+mj-cs"/>
                <a:sym typeface="Helvetica"/>
              </a:defRPr>
            </a:lvl1pPr>
          </a:lstStyle>
          <a:p>
            <a:pPr/>
            <a:r>
              <a:t>VALUABLE</a:t>
            </a:r>
          </a:p>
        </p:txBody>
      </p:sp>
      <p:pic>
        <p:nvPicPr>
          <p:cNvPr id="159" name="pasted-image.tiff"/>
          <p:cNvPicPr>
            <a:picLocks noChangeAspect="1"/>
          </p:cNvPicPr>
          <p:nvPr/>
        </p:nvPicPr>
        <p:blipFill>
          <a:blip r:embed="rId2">
            <a:extLst/>
          </a:blip>
          <a:stretch>
            <a:fillRect/>
          </a:stretch>
        </p:blipFill>
        <p:spPr>
          <a:xfrm>
            <a:off x="7699650" y="1857518"/>
            <a:ext cx="893523" cy="3531538"/>
          </a:xfrm>
          <a:prstGeom prst="rect">
            <a:avLst/>
          </a:prstGeom>
          <a:ln w="12700">
            <a:miter lim="400000"/>
          </a:ln>
        </p:spPr>
      </p:pic>
    </p:spTree>
  </p:cSld>
  <p:clrMapOvr>
    <a:masterClrMapping/>
  </p:clrMapOvr>
  <p:transition xmlns:p14="http://schemas.microsoft.com/office/powerpoint/2010/main" spd="med" advClick="1" p14:dur="1000"/>
</p:sld>
</file>

<file path=ppt/slides/slide1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04" name="requirements.png"/>
          <p:cNvPicPr>
            <a:picLocks noChangeAspect="1"/>
          </p:cNvPicPr>
          <p:nvPr/>
        </p:nvPicPr>
        <p:blipFill>
          <a:blip r:embed="rId3">
            <a:extLst/>
          </a:blip>
          <a:stretch>
            <a:fillRect/>
          </a:stretch>
        </p:blipFill>
        <p:spPr>
          <a:xfrm>
            <a:off x="-1" y="541866"/>
            <a:ext cx="13004801" cy="86698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8" name="Shape 808"/>
          <p:cNvSpPr/>
          <p:nvPr>
            <p:ph type="ctrTitle"/>
          </p:nvPr>
        </p:nvSpPr>
        <p:spPr>
          <a:xfrm>
            <a:off x="975359" y="4202293"/>
            <a:ext cx="11054082" cy="1349013"/>
          </a:xfrm>
          <a:prstGeom prst="rect">
            <a:avLst/>
          </a:prstGeom>
        </p:spPr>
        <p:txBody>
          <a:bodyPr/>
          <a:lstStyle/>
          <a:p>
            <a:pPr/>
            <a:r>
              <a:t>A Brief Story</a:t>
            </a:r>
          </a:p>
        </p:txBody>
      </p:sp>
    </p:spTree>
  </p:cSld>
  <p:clrMapOvr>
    <a:masterClrMapping/>
  </p:clrMapOvr>
  <p:transition xmlns:p14="http://schemas.microsoft.com/office/powerpoint/2010/main" spd="med" advClick="1" p14:dur="1000"/>
</p:sld>
</file>

<file path=ppt/slides/slide1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12" name="IMG_1580.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16" name="IMG_0002.jpg"/>
          <p:cNvPicPr>
            <a:picLocks noChangeAspect="1"/>
          </p:cNvPicPr>
          <p:nvPr/>
        </p:nvPicPr>
        <p:blipFill>
          <a:blip r:embed="rId3">
            <a:extLst/>
          </a:blip>
          <a:stretch>
            <a:fillRect/>
          </a:stretch>
        </p:blipFill>
        <p:spPr>
          <a:xfrm>
            <a:off x="2844800" y="0"/>
            <a:ext cx="7315200"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0" name="IMG_0115.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4" name="IMG_0161.jpg"/>
          <p:cNvPicPr>
            <a:picLocks noChangeAspect="1"/>
          </p:cNvPicPr>
          <p:nvPr/>
        </p:nvPicPr>
        <p:blipFill>
          <a:blip r:embed="rId3">
            <a:extLst/>
          </a:blip>
          <a:stretch>
            <a:fillRect/>
          </a:stretch>
        </p:blipFill>
        <p:spPr>
          <a:xfrm>
            <a:off x="2844800" y="-1"/>
            <a:ext cx="7315200"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8" name="IMG_0159.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2" name="Shape 832"/>
          <p:cNvSpPr/>
          <p:nvPr>
            <p:ph type="ctrTitle"/>
          </p:nvPr>
        </p:nvSpPr>
        <p:spPr>
          <a:xfrm>
            <a:off x="975359" y="4202293"/>
            <a:ext cx="11054082" cy="1349013"/>
          </a:xfrm>
          <a:prstGeom prst="rect">
            <a:avLst/>
          </a:prstGeom>
        </p:spPr>
        <p:txBody>
          <a:bodyPr/>
          <a:lstStyle/>
          <a:p>
            <a:pPr/>
            <a:r>
              <a:t>The End</a:t>
            </a:r>
          </a:p>
        </p:txBody>
      </p:sp>
    </p:spTree>
  </p:cSld>
  <p:clrMapOvr>
    <a:masterClrMapping/>
  </p:clrMapOvr>
  <p:transition xmlns:p14="http://schemas.microsoft.com/office/powerpoint/2010/main" spd="med" advClick="1" p14:dur="1000"/>
</p:sld>
</file>

<file path=ppt/slides/slide1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36" name="DSC00460.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40" name="IMG_1729.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nvSpPr>
        <p:spPr>
          <a:xfrm>
            <a:off x="887378" y="1843763"/>
            <a:ext cx="6546544" cy="3559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7500">
                <a:latin typeface="+mj-lt"/>
                <a:ea typeface="+mj-ea"/>
                <a:cs typeface="+mj-cs"/>
                <a:sym typeface="Helvetica"/>
              </a:defRPr>
            </a:pPr>
            <a:r>
              <a:t>DESIREABLE</a:t>
            </a:r>
          </a:p>
          <a:p>
            <a:pPr>
              <a:defRPr b="1" sz="7500">
                <a:latin typeface="+mj-lt"/>
                <a:ea typeface="+mj-ea"/>
                <a:cs typeface="+mj-cs"/>
                <a:sym typeface="Helvetica"/>
              </a:defRPr>
            </a:pPr>
            <a:r>
              <a:t>USABLE</a:t>
            </a:r>
          </a:p>
          <a:p>
            <a:pPr>
              <a:defRPr b="1" sz="7500">
                <a:latin typeface="+mj-lt"/>
                <a:ea typeface="+mj-ea"/>
                <a:cs typeface="+mj-cs"/>
                <a:sym typeface="Helvetica"/>
              </a:defRPr>
            </a:pPr>
            <a:r>
              <a:t>USEFUL</a:t>
            </a:r>
          </a:p>
        </p:txBody>
      </p:sp>
      <p:sp>
        <p:nvSpPr>
          <p:cNvPr id="162" name="Shape 162"/>
          <p:cNvSpPr/>
          <p:nvPr/>
        </p:nvSpPr>
        <p:spPr>
          <a:xfrm>
            <a:off x="8973201" y="4430776"/>
            <a:ext cx="2471289" cy="892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5000">
                <a:latin typeface="+mj-lt"/>
                <a:ea typeface="+mj-ea"/>
                <a:cs typeface="+mj-cs"/>
                <a:sym typeface="Helvetica"/>
              </a:defRPr>
            </a:lvl1pPr>
          </a:lstStyle>
          <a:p>
            <a:pPr/>
            <a:r>
              <a:t>VIABLE</a:t>
            </a:r>
          </a:p>
        </p:txBody>
      </p:sp>
      <p:pic>
        <p:nvPicPr>
          <p:cNvPr id="163" name="pasted-image.tiff"/>
          <p:cNvPicPr>
            <a:picLocks noChangeAspect="1"/>
          </p:cNvPicPr>
          <p:nvPr/>
        </p:nvPicPr>
        <p:blipFill>
          <a:blip r:embed="rId3">
            <a:extLst/>
          </a:blip>
          <a:stretch>
            <a:fillRect/>
          </a:stretch>
        </p:blipFill>
        <p:spPr>
          <a:xfrm>
            <a:off x="7695081" y="1309139"/>
            <a:ext cx="902662" cy="7135322"/>
          </a:xfrm>
          <a:prstGeom prst="rect">
            <a:avLst/>
          </a:prstGeom>
          <a:ln w="12700">
            <a:miter lim="400000"/>
          </a:ln>
        </p:spPr>
      </p:pic>
      <p:sp>
        <p:nvSpPr>
          <p:cNvPr id="164" name="Shape 164"/>
          <p:cNvSpPr/>
          <p:nvPr/>
        </p:nvSpPr>
        <p:spPr>
          <a:xfrm>
            <a:off x="838200" y="6636788"/>
            <a:ext cx="6157730" cy="1273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7500">
                <a:latin typeface="+mj-lt"/>
                <a:ea typeface="+mj-ea"/>
                <a:cs typeface="+mj-cs"/>
                <a:sym typeface="Helvetica"/>
              </a:defRPr>
            </a:lvl1pPr>
          </a:lstStyle>
          <a:p>
            <a:pPr/>
            <a:r>
              <a:t>PROFITABLE</a:t>
            </a:r>
          </a:p>
        </p:txBody>
      </p:sp>
    </p:spTree>
  </p:cSld>
  <p:clrMapOvr>
    <a:masterClrMapping/>
  </p:clrMapOvr>
  <p:transition xmlns:p14="http://schemas.microsoft.com/office/powerpoint/2010/main" spd="med" advClick="1" p14:dur="1000"/>
</p:sld>
</file>

<file path=ppt/slides/slide1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44" name="IMG_0020.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48" name="IMG_0046.jpg"/>
          <p:cNvPicPr>
            <a:picLocks noChangeAspect="1"/>
          </p:cNvPicPr>
          <p:nvPr/>
        </p:nvPicPr>
        <p:blipFill>
          <a:blip r:embed="rId3">
            <a:extLst/>
          </a:blip>
          <a:stretch>
            <a:fillRect/>
          </a:stretch>
        </p:blipFill>
        <p:spPr>
          <a:xfrm>
            <a:off x="2844800" y="-1"/>
            <a:ext cx="7315200"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52" name="IMG_0009.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56" name="IMG_0122.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60" name="IMG_0156.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64" name="pasted-image.jpg"/>
          <p:cNvPicPr>
            <a:picLocks noChangeAspect="1"/>
          </p:cNvPicPr>
          <p:nvPr/>
        </p:nvPicPr>
        <p:blipFill>
          <a:blip r:embed="rId3">
            <a:extLst/>
          </a:blip>
          <a:stretch>
            <a:fillRect/>
          </a:stretch>
        </p:blipFill>
        <p:spPr>
          <a:xfrm>
            <a:off x="3009615" y="-1"/>
            <a:ext cx="6985569"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8" name="Shape 868"/>
          <p:cNvSpPr/>
          <p:nvPr>
            <p:ph type="title"/>
          </p:nvPr>
        </p:nvSpPr>
        <p:spPr>
          <a:prstGeom prst="rect">
            <a:avLst/>
          </a:prstGeom>
        </p:spPr>
        <p:txBody>
          <a:bodyPr/>
          <a:lstStyle/>
          <a:p>
            <a:pPr/>
            <a:r>
              <a:t>Effective Story Telling</a:t>
            </a:r>
          </a:p>
        </p:txBody>
      </p:sp>
      <p:sp>
        <p:nvSpPr>
          <p:cNvPr id="869" name="Shape 869"/>
          <p:cNvSpPr/>
          <p:nvPr>
            <p:ph type="body" idx="1"/>
          </p:nvPr>
        </p:nvSpPr>
        <p:spPr>
          <a:prstGeom prst="rect">
            <a:avLst/>
          </a:prstGeom>
        </p:spPr>
        <p:txBody>
          <a:bodyPr/>
          <a:lstStyle/>
          <a:p>
            <a:pPr marL="228600" indent="-228600">
              <a:buSzPct val="100000"/>
              <a:buChar char="•"/>
            </a:pPr>
            <a:r>
              <a:t> Stories with pictures instead of documents</a:t>
            </a:r>
          </a:p>
          <a:p>
            <a:pPr marL="228600" indent="-228600">
              <a:buSzPct val="100000"/>
              <a:buChar char="•"/>
            </a:pPr>
            <a:r>
              <a:t> Don’t over specify</a:t>
            </a:r>
          </a:p>
          <a:p>
            <a:pPr marL="228600" indent="-228600">
              <a:buSzPct val="100000"/>
              <a:buChar char="•"/>
            </a:pPr>
            <a:r>
              <a:t> Care more about highlighting surprises than detailing the obvious</a:t>
            </a:r>
          </a:p>
        </p:txBody>
      </p:sp>
    </p:spTree>
  </p:cSld>
  <p:clrMapOvr>
    <a:masterClrMapping/>
  </p:clrMapOvr>
  <p:transition xmlns:p14="http://schemas.microsoft.com/office/powerpoint/2010/main" spd="med" advClick="1" p14:dur="1000"/>
</p:sld>
</file>

<file path=ppt/slides/slide1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1" name="story_mapping.jpg"/>
          <p:cNvPicPr>
            <a:picLocks noChangeAspect="1"/>
          </p:cNvPicPr>
          <p:nvPr/>
        </p:nvPicPr>
        <p:blipFill>
          <a:blip r:embed="rId3">
            <a:extLst/>
          </a:blip>
          <a:stretch>
            <a:fillRect/>
          </a:stretch>
        </p:blipFill>
        <p:spPr>
          <a:xfrm>
            <a:off x="3250564" y="-1"/>
            <a:ext cx="6503671"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5" name="Brain_surgery (1).png"/>
          <p:cNvPicPr>
            <a:picLocks noChangeAspect="1"/>
          </p:cNvPicPr>
          <p:nvPr/>
        </p:nvPicPr>
        <p:blipFill>
          <a:blip r:embed="rId2">
            <a:extLst/>
          </a:blip>
          <a:stretch>
            <a:fillRect/>
          </a:stretch>
        </p:blipFill>
        <p:spPr>
          <a:xfrm>
            <a:off x="0" y="4227512"/>
            <a:ext cx="13004801" cy="1298576"/>
          </a:xfrm>
          <a:prstGeom prst="rect">
            <a:avLst/>
          </a:prstGeom>
          <a:ln w="12700">
            <a:miter lim="400000"/>
          </a:ln>
        </p:spPr>
      </p:pic>
    </p:spTree>
  </p:cSld>
  <p:clrMapOvr>
    <a:masterClrMapping/>
  </p:clrMapOvr>
  <p:transition xmlns:p14="http://schemas.microsoft.com/office/powerpoint/2010/main" spd="med" advClick="1" p14:dur="1000"/>
</p:sld>
</file>

<file path=ppt/slides/slide1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7" name="Brain_Surgery_storymap_-_StoriesOnBoard.png"/>
          <p:cNvPicPr>
            <a:picLocks noChangeAspect="1"/>
          </p:cNvPicPr>
          <p:nvPr/>
        </p:nvPicPr>
        <p:blipFill>
          <a:blip r:embed="rId2">
            <a:extLst/>
          </a:blip>
          <a:stretch>
            <a:fillRect/>
          </a:stretch>
        </p:blipFill>
        <p:spPr>
          <a:xfrm>
            <a:off x="626780" y="246232"/>
            <a:ext cx="11751240" cy="9261136"/>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8" name="pasted-image.png"/>
          <p:cNvPicPr>
            <a:picLocks noChangeAspect="1"/>
          </p:cNvPicPr>
          <p:nvPr/>
        </p:nvPicPr>
        <p:blipFill>
          <a:blip r:embed="rId3">
            <a:extLst/>
          </a:blip>
          <a:stretch>
            <a:fillRect/>
          </a:stretch>
        </p:blipFill>
        <p:spPr>
          <a:xfrm rot="21324549">
            <a:off x="537887" y="2523526"/>
            <a:ext cx="14922676" cy="9470900"/>
          </a:xfrm>
          <a:prstGeom prst="rect">
            <a:avLst/>
          </a:prstGeom>
          <a:ln w="12700">
            <a:miter lim="400000"/>
          </a:ln>
        </p:spPr>
      </p:pic>
      <p:sp>
        <p:nvSpPr>
          <p:cNvPr id="169" name="Shape 169"/>
          <p:cNvSpPr/>
          <p:nvPr/>
        </p:nvSpPr>
        <p:spPr>
          <a:xfrm>
            <a:off x="838200" y="702753"/>
            <a:ext cx="5106415" cy="68493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4000"/>
            </a:lvl1pPr>
          </a:lstStyle>
          <a:p>
            <a:pPr/>
            <a:r>
              <a:t>“Samsung's YouTube”</a:t>
            </a:r>
          </a:p>
        </p:txBody>
      </p:sp>
      <p:sp>
        <p:nvSpPr>
          <p:cNvPr id="170" name="Shape 170"/>
          <p:cNvSpPr/>
          <p:nvPr/>
        </p:nvSpPr>
        <p:spPr>
          <a:xfrm>
            <a:off x="838200" y="1648452"/>
            <a:ext cx="8134075" cy="68493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4000"/>
            </a:lvl1pPr>
          </a:lstStyle>
          <a:p>
            <a:pPr/>
            <a:r>
              <a:t>“a curated experience like no other”</a:t>
            </a:r>
          </a:p>
        </p:txBody>
      </p:sp>
    </p:spTree>
  </p:cSld>
  <p:clrMapOvr>
    <a:masterClrMapping/>
  </p:clrMapOvr>
  <p:transition xmlns:p14="http://schemas.microsoft.com/office/powerpoint/2010/main" spd="med" advClick="1" p14:dur="1000"/>
</p:sld>
</file>

<file path=ppt/slides/slide1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9" name="Brain_surgery.png"/>
          <p:cNvPicPr>
            <a:picLocks noChangeAspect="1"/>
          </p:cNvPicPr>
          <p:nvPr/>
        </p:nvPicPr>
        <p:blipFill>
          <a:blip r:embed="rId3">
            <a:extLst/>
          </a:blip>
          <a:stretch>
            <a:fillRect/>
          </a:stretch>
        </p:blipFill>
        <p:spPr>
          <a:xfrm>
            <a:off x="2552537" y="-1"/>
            <a:ext cx="7899725"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83" name="IMG_4011.png"/>
          <p:cNvPicPr>
            <a:picLocks noChangeAspect="1"/>
          </p:cNvPicPr>
          <p:nvPr/>
        </p:nvPicPr>
        <p:blipFill>
          <a:blip r:embed="rId2">
            <a:extLst/>
          </a:blip>
          <a:stretch>
            <a:fillRect/>
          </a:stretch>
        </p:blipFill>
        <p:spPr>
          <a:xfrm>
            <a:off x="3759200" y="-1"/>
            <a:ext cx="5486400"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5" name="Shape 885"/>
          <p:cNvSpPr/>
          <p:nvPr>
            <p:ph type="body" idx="1"/>
          </p:nvPr>
        </p:nvSpPr>
        <p:spPr>
          <a:xfrm>
            <a:off x="650239" y="2275839"/>
            <a:ext cx="11704322" cy="7065175"/>
          </a:xfrm>
          <a:prstGeom prst="rect">
            <a:avLst/>
          </a:prstGeom>
        </p:spPr>
        <p:txBody>
          <a:bodyPr/>
          <a:lstStyle/>
          <a:p>
            <a:pPr defTabSz="1261465">
              <a:defRPr sz="4074">
                <a:latin typeface="Pontano Sans"/>
                <a:ea typeface="Pontano Sans"/>
                <a:cs typeface="Pontano Sans"/>
                <a:sym typeface="Pontano Sans"/>
              </a:defRPr>
            </a:pPr>
            <a:r>
              <a:t>Create a story map for your product using post-it notes.</a:t>
            </a:r>
          </a:p>
          <a:p>
            <a:pPr defTabSz="1261465">
              <a:defRPr sz="4074">
                <a:latin typeface="Pontano Sans"/>
                <a:ea typeface="Pontano Sans"/>
                <a:cs typeface="Pontano Sans"/>
                <a:sym typeface="Pontano Sans"/>
              </a:defRPr>
            </a:pPr>
          </a:p>
          <a:p>
            <a:pPr defTabSz="1261465">
              <a:defRPr sz="4074">
                <a:latin typeface="Pontano Sans"/>
                <a:ea typeface="Pontano Sans"/>
                <a:cs typeface="Pontano Sans"/>
                <a:sym typeface="Pontano Sans"/>
              </a:defRPr>
            </a:pPr>
            <a:r>
              <a:t>Divide details up into at least two releases separated by tape.</a:t>
            </a:r>
          </a:p>
          <a:p>
            <a:pPr defTabSz="1261465">
              <a:defRPr sz="4074">
                <a:latin typeface="Pontano Sans"/>
                <a:ea typeface="Pontano Sans"/>
                <a:cs typeface="Pontano Sans"/>
                <a:sym typeface="Pontano Sans"/>
              </a:defRPr>
            </a:pPr>
          </a:p>
          <a:p>
            <a:pPr defTabSz="1261465">
              <a:defRPr sz="4074">
                <a:latin typeface="Pontano Sans"/>
                <a:ea typeface="Pontano Sans"/>
                <a:cs typeface="Pontano Sans"/>
                <a:sym typeface="Pontano Sans"/>
              </a:defRPr>
            </a:pPr>
            <a:r>
              <a:t>Prepare to tell us the story of how your product gets used with the first release and what you are hoping to learn.</a:t>
            </a:r>
          </a:p>
          <a:p>
            <a:pPr defTabSz="1261465">
              <a:defRPr sz="4074">
                <a:latin typeface="Pontano Sans"/>
                <a:ea typeface="Pontano Sans"/>
                <a:cs typeface="Pontano Sans"/>
                <a:sym typeface="Pontano Sans"/>
              </a:defRPr>
            </a:pPr>
          </a:p>
          <a:p>
            <a:pPr defTabSz="1261465">
              <a:defRPr sz="4074">
                <a:latin typeface="Pontano Sans"/>
                <a:ea typeface="Pontano Sans"/>
                <a:cs typeface="Pontano Sans"/>
                <a:sym typeface="Pontano Sans"/>
              </a:defRPr>
            </a:pPr>
            <a:r>
              <a:t>30 minutes</a:t>
            </a:r>
          </a:p>
        </p:txBody>
      </p:sp>
      <p:sp>
        <p:nvSpPr>
          <p:cNvPr id="886" name="Shape 886"/>
          <p:cNvSpPr/>
          <p:nvPr>
            <p:ph type="title"/>
          </p:nvPr>
        </p:nvSpPr>
        <p:spPr>
          <a:xfrm>
            <a:off x="650239" y="390594"/>
            <a:ext cx="11704322" cy="1626027"/>
          </a:xfrm>
          <a:prstGeom prst="rect">
            <a:avLst/>
          </a:prstGeom>
        </p:spPr>
        <p:txBody>
          <a:bodyPr/>
          <a:lstStyle/>
          <a:p>
            <a:pPr/>
            <a:r>
              <a:t>Exercise - Story Mapping</a:t>
            </a:r>
          </a:p>
        </p:txBody>
      </p:sp>
    </p:spTree>
  </p:cSld>
  <p:clrMapOvr>
    <a:masterClrMapping/>
  </p:clrMapOvr>
  <p:transition xmlns:p14="http://schemas.microsoft.com/office/powerpoint/2010/main" spd="med" advClick="1" p14:dur="1000"/>
</p:sld>
</file>

<file path=ppt/slides/slide1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8" name="Shape 888"/>
          <p:cNvSpPr/>
          <p:nvPr>
            <p:ph type="title"/>
          </p:nvPr>
        </p:nvSpPr>
        <p:spPr>
          <a:prstGeom prst="rect">
            <a:avLst/>
          </a:prstGeom>
        </p:spPr>
        <p:txBody>
          <a:bodyPr/>
          <a:lstStyle/>
          <a:p>
            <a:pPr/>
            <a:r>
              <a:t>What Next?</a:t>
            </a:r>
          </a:p>
        </p:txBody>
      </p:sp>
      <p:sp>
        <p:nvSpPr>
          <p:cNvPr id="889" name="Shape 889"/>
          <p:cNvSpPr/>
          <p:nvPr>
            <p:ph type="body" idx="1"/>
          </p:nvPr>
        </p:nvSpPr>
        <p:spPr>
          <a:prstGeom prst="rect">
            <a:avLst/>
          </a:prstGeom>
        </p:spPr>
        <p:txBody>
          <a:bodyPr/>
          <a:lstStyle/>
          <a:p>
            <a:pPr/>
            <a:r>
              <a:t>Design studio</a:t>
            </a:r>
          </a:p>
          <a:p>
            <a:pPr/>
          </a:p>
          <a:p>
            <a:pPr/>
            <a:r>
              <a:t>Build your MVP</a:t>
            </a:r>
          </a:p>
          <a:p>
            <a:pPr/>
          </a:p>
          <a:p>
            <a:pPr/>
            <a:r>
              <a:t>Use the MVP to test your hypotheses</a:t>
            </a:r>
          </a:p>
          <a:p>
            <a:pPr/>
          </a:p>
          <a:p>
            <a:pPr/>
            <a:r>
              <a:t>Decide what you want to learn</a:t>
            </a:r>
          </a:p>
          <a:p>
            <a:pPr/>
          </a:p>
          <a:p>
            <a:pPr/>
          </a:p>
          <a:p>
            <a:pPr/>
            <a:r>
              <a:t>Wash, Rinse, Repeat…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891" name="Shape 891"/>
          <p:cNvSpPr/>
          <p:nvPr/>
        </p:nvSpPr>
        <p:spPr>
          <a:xfrm>
            <a:off x="868906" y="4098986"/>
            <a:ext cx="11266988" cy="15427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Wrap-up</a:t>
            </a:r>
          </a:p>
        </p:txBody>
      </p:sp>
    </p:spTree>
  </p:cSld>
  <p:clrMapOvr>
    <a:masterClrMapping/>
  </p:clrMapOvr>
  <p:transition xmlns:p14="http://schemas.microsoft.com/office/powerpoint/2010/main" spd="med" advClick="1" p14:dur="1000"/>
</p:sld>
</file>

<file path=ppt/slides/slide1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3" name="Shape 893"/>
          <p:cNvSpPr/>
          <p:nvPr>
            <p:ph type="title"/>
          </p:nvPr>
        </p:nvSpPr>
        <p:spPr>
          <a:prstGeom prst="rect">
            <a:avLst/>
          </a:prstGeom>
        </p:spPr>
        <p:txBody>
          <a:bodyPr/>
          <a:lstStyle/>
          <a:p>
            <a:pPr/>
            <a:r>
              <a:t>What To Take Away</a:t>
            </a:r>
          </a:p>
        </p:txBody>
      </p:sp>
      <p:sp>
        <p:nvSpPr>
          <p:cNvPr id="894" name="Shape 894"/>
          <p:cNvSpPr/>
          <p:nvPr/>
        </p:nvSpPr>
        <p:spPr>
          <a:xfrm>
            <a:off x="650239" y="2528710"/>
            <a:ext cx="11704322" cy="4278370"/>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marL="585152" indent="-512762" defTabSz="1235455">
              <a:lnSpc>
                <a:spcPct val="150000"/>
              </a:lnSpc>
              <a:buClr>
                <a:srgbClr val="000000"/>
              </a:buClr>
              <a:buSzPct val="100000"/>
              <a:buAutoNum type="arabicPeriod" startAt="1"/>
              <a:defRPr sz="3230">
                <a:latin typeface="Pontano Sans"/>
                <a:ea typeface="Pontano Sans"/>
                <a:cs typeface="Pontano Sans"/>
                <a:sym typeface="Pontano Sans"/>
              </a:defRPr>
            </a:pPr>
            <a:r>
              <a:rPr>
                <a:solidFill>
                  <a:srgbClr val="D95C34"/>
                </a:solidFill>
              </a:rPr>
              <a:t>Talking to people</a:t>
            </a:r>
            <a:r>
              <a:t> doesn’t have to hurt.</a:t>
            </a:r>
          </a:p>
          <a:p>
            <a:pPr marL="585152" indent="-512762" defTabSz="1235455">
              <a:lnSpc>
                <a:spcPct val="150000"/>
              </a:lnSpc>
              <a:buClr>
                <a:srgbClr val="000000"/>
              </a:buClr>
              <a:buSzPct val="100000"/>
              <a:buAutoNum type="arabicPeriod" startAt="1"/>
              <a:defRPr sz="3230">
                <a:latin typeface="Pontano Sans"/>
                <a:ea typeface="Pontano Sans"/>
                <a:cs typeface="Pontano Sans"/>
                <a:sym typeface="Pontano Sans"/>
              </a:defRPr>
            </a:pPr>
            <a:r>
              <a:t>To build the right thing, start by </a:t>
            </a:r>
            <a:r>
              <a:rPr>
                <a:solidFill>
                  <a:srgbClr val="D95C34"/>
                </a:solidFill>
              </a:rPr>
              <a:t>not building the whole thing.</a:t>
            </a:r>
          </a:p>
          <a:p>
            <a:pPr marL="585152" indent="-512762" defTabSz="1235455">
              <a:lnSpc>
                <a:spcPct val="150000"/>
              </a:lnSpc>
              <a:buClr>
                <a:srgbClr val="000000"/>
              </a:buClr>
              <a:buSzPct val="100000"/>
              <a:buAutoNum type="arabicPeriod" startAt="1"/>
              <a:defRPr sz="3230">
                <a:latin typeface="Pontano Sans"/>
                <a:ea typeface="Pontano Sans"/>
                <a:cs typeface="Pontano Sans"/>
                <a:sym typeface="Pontano Sans"/>
              </a:defRPr>
            </a:pPr>
            <a:r>
              <a:t>There’s a process to </a:t>
            </a:r>
            <a:r>
              <a:rPr>
                <a:solidFill>
                  <a:srgbClr val="D95C34"/>
                </a:solidFill>
              </a:rPr>
              <a:t>identifying the right features.</a:t>
            </a:r>
          </a:p>
          <a:p>
            <a:pPr marL="585152" indent="-512762" defTabSz="1235455">
              <a:lnSpc>
                <a:spcPct val="150000"/>
              </a:lnSpc>
              <a:buClr>
                <a:srgbClr val="000000"/>
              </a:buClr>
              <a:buSzPct val="100000"/>
              <a:buAutoNum type="arabicPeriod" startAt="1"/>
              <a:defRPr sz="3230">
                <a:latin typeface="Pontano Sans"/>
                <a:ea typeface="Pontano Sans"/>
                <a:cs typeface="Pontano Sans"/>
                <a:sym typeface="Pontano Sans"/>
              </a:defRPr>
            </a:pPr>
            <a:r>
              <a:t>Developers, Designers, and Product Managers all have a role to play on a </a:t>
            </a:r>
            <a:r>
              <a:rPr>
                <a:solidFill>
                  <a:srgbClr val="D95C34"/>
                </a:solidFill>
              </a:rPr>
              <a:t>balanced team.</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94"/>
                                        </p:tgtEl>
                                        <p:attrNameLst>
                                          <p:attrName>style.visibility</p:attrName>
                                        </p:attrNameLst>
                                      </p:cBhvr>
                                      <p:to>
                                        <p:strVal val="visible"/>
                                      </p:to>
                                    </p:set>
                                    <p:anim calcmode="lin" valueType="num">
                                      <p:cBhvr>
                                        <p:cTn id="7" dur="500" fill="hold"/>
                                        <p:tgtEl>
                                          <p:spTgt spid="894"/>
                                        </p:tgtEl>
                                        <p:attrNameLst>
                                          <p:attrName>ppt_x</p:attrName>
                                        </p:attrNameLst>
                                      </p:cBhvr>
                                      <p:tavLst>
                                        <p:tav tm="0">
                                          <p:val>
                                            <p:strVal val="0-#ppt_w/2"/>
                                          </p:val>
                                        </p:tav>
                                        <p:tav tm="100000">
                                          <p:val>
                                            <p:strVal val="#ppt_x"/>
                                          </p:val>
                                        </p:tav>
                                      </p:tavLst>
                                    </p:anim>
                                    <p:anim calcmode="lin" valueType="num">
                                      <p:cBhvr>
                                        <p:cTn id="8" dur="500" fill="hold"/>
                                        <p:tgtEl>
                                          <p:spTgt spid="8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4" grpId="1"/>
    </p:bldLst>
  </p:timing>
</p:sld>
</file>

<file path=ppt/slides/slide1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6" name="Shape 896"/>
          <p:cNvSpPr/>
          <p:nvPr>
            <p:ph type="title"/>
          </p:nvPr>
        </p:nvSpPr>
        <p:spPr>
          <a:prstGeom prst="rect">
            <a:avLst/>
          </a:prstGeom>
        </p:spPr>
        <p:txBody>
          <a:bodyPr/>
          <a:lstStyle/>
          <a:p>
            <a:pPr/>
            <a:r>
              <a:t>Recommended Reading</a:t>
            </a:r>
          </a:p>
        </p:txBody>
      </p:sp>
      <p:sp>
        <p:nvSpPr>
          <p:cNvPr id="897" name="Shape 897"/>
          <p:cNvSpPr/>
          <p:nvPr>
            <p:ph type="body" idx="1"/>
          </p:nvPr>
        </p:nvSpPr>
        <p:spPr>
          <a:prstGeom prst="rect">
            <a:avLst/>
          </a:prstGeom>
        </p:spPr>
        <p:txBody>
          <a:bodyPr/>
          <a:lstStyle/>
          <a:p>
            <a:pPr/>
            <a:r>
              <a:t>“Four Steps to the Epiphany” - Steve Blank</a:t>
            </a:r>
          </a:p>
          <a:p>
            <a:pPr/>
            <a:r>
              <a:t>“The Lean Startup” - Eric Ries</a:t>
            </a:r>
          </a:p>
          <a:p>
            <a:pPr/>
            <a:r>
              <a:t>“Running Lean” - Ash Maurya</a:t>
            </a:r>
          </a:p>
          <a:p>
            <a:pPr/>
            <a:r>
              <a:t>“User Story Mapping” - Jeff Patton</a:t>
            </a:r>
          </a:p>
          <a:p>
            <a:pPr/>
            <a:r>
              <a:t>“Lean From The Trenches” - Henrik Kniberg</a:t>
            </a:r>
          </a:p>
          <a:p>
            <a:pPr/>
            <a:r>
              <a:t>“Talking to Humans” - Giff Constable</a:t>
            </a:r>
          </a:p>
          <a:p>
            <a:pPr/>
          </a:p>
          <a:p>
            <a:pPr/>
          </a:p>
          <a:p>
            <a:pPr/>
            <a:r>
              <a:rPr u="sng">
                <a:solidFill>
                  <a:srgbClr val="1155CC"/>
                </a:solidFill>
                <a:uFill>
                  <a:solidFill>
                    <a:srgbClr val="1155CC"/>
                  </a:solidFill>
                </a:uFill>
                <a:hlinkClick r:id="rId3" invalidUrl="" action="" tgtFrame="" tooltip="" history="1" highlightClick="0" endSnd="0"/>
              </a:rPr>
              <a:t>https://github.com/mdoel/presentations/tree/master/codemash_2016</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901" name="Shape 901"/>
          <p:cNvSpPr/>
          <p:nvPr>
            <p:ph type="ctrTitle"/>
          </p:nvPr>
        </p:nvSpPr>
        <p:spPr>
          <a:prstGeom prst="rect">
            <a:avLst/>
          </a:prstGeom>
        </p:spPr>
        <p:txBody>
          <a:bodyPr/>
          <a:lstStyle>
            <a:lvl1pPr>
              <a:defRPr>
                <a:solidFill>
                  <a:srgbClr val="FFFFFF"/>
                </a:solidFill>
                <a:latin typeface="Pontano Sans"/>
                <a:ea typeface="Pontano Sans"/>
                <a:cs typeface="Pontano Sans"/>
                <a:sym typeface="Pontano Sans"/>
              </a:defRPr>
            </a:lvl1pPr>
          </a:lstStyle>
          <a:p>
            <a:pPr/>
            <a:r>
              <a:t>Q&amp;A</a:t>
            </a:r>
          </a:p>
        </p:txBody>
      </p:sp>
    </p:spTree>
  </p:cSld>
  <p:clrMapOvr>
    <a:masterClrMapping/>
  </p:clrMapOvr>
  <p:transition xmlns:p14="http://schemas.microsoft.com/office/powerpoint/2010/main" spd="med" advClick="1" p14:dur="1000"/>
</p:sld>
</file>

<file path=ppt/slides/slide1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3" name="gina.jpg"/>
          <p:cNvPicPr>
            <a:picLocks noChangeAspect="1"/>
          </p:cNvPicPr>
          <p:nvPr/>
        </p:nvPicPr>
        <p:blipFill>
          <a:blip r:embed="rId2">
            <a:extLst/>
          </a:blip>
          <a:stretch>
            <a:fillRect/>
          </a:stretch>
        </p:blipFill>
        <p:spPr>
          <a:xfrm>
            <a:off x="991810" y="3507978"/>
            <a:ext cx="3347156" cy="3347157"/>
          </a:xfrm>
          <a:prstGeom prst="rect">
            <a:avLst/>
          </a:prstGeom>
          <a:ln w="12700">
            <a:miter lim="400000"/>
          </a:ln>
        </p:spPr>
      </p:pic>
      <p:sp>
        <p:nvSpPr>
          <p:cNvPr id="904" name="Shape 904"/>
          <p:cNvSpPr/>
          <p:nvPr>
            <p:ph type="title"/>
          </p:nvPr>
        </p:nvSpPr>
        <p:spPr>
          <a:xfrm>
            <a:off x="650239" y="390594"/>
            <a:ext cx="11704322" cy="1626027"/>
          </a:xfrm>
          <a:prstGeom prst="rect">
            <a:avLst/>
          </a:prstGeom>
        </p:spPr>
        <p:txBody>
          <a:bodyPr/>
          <a:lstStyle>
            <a:lvl1pPr algn="ctr">
              <a:defRPr>
                <a:latin typeface="Pontano Sans"/>
                <a:ea typeface="Pontano Sans"/>
                <a:cs typeface="Pontano Sans"/>
                <a:sym typeface="Pontano Sans"/>
              </a:defRPr>
            </a:lvl1pPr>
          </a:lstStyle>
          <a:p>
            <a:pPr/>
            <a:r>
              <a:t>Want More?</a:t>
            </a:r>
          </a:p>
        </p:txBody>
      </p:sp>
      <p:sp>
        <p:nvSpPr>
          <p:cNvPr id="905" name="Shape 905"/>
          <p:cNvSpPr/>
          <p:nvPr/>
        </p:nvSpPr>
        <p:spPr>
          <a:xfrm>
            <a:off x="996088" y="6861760"/>
            <a:ext cx="3625957"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gina@mutuallyhuman.com</a:t>
            </a:r>
          </a:p>
          <a:p>
            <a:pPr>
              <a:lnSpc>
                <a:spcPct val="150000"/>
              </a:lnSpc>
              <a:defRPr>
                <a:solidFill>
                  <a:srgbClr val="D95C34"/>
                </a:solidFill>
              </a:defRPr>
            </a:pPr>
            <a:r>
              <a:t>@ginawinkler</a:t>
            </a:r>
          </a:p>
        </p:txBody>
      </p:sp>
      <p:sp>
        <p:nvSpPr>
          <p:cNvPr id="906" name="Shape 906"/>
          <p:cNvSpPr/>
          <p:nvPr/>
        </p:nvSpPr>
        <p:spPr>
          <a:xfrm>
            <a:off x="8680427" y="6861760"/>
            <a:ext cx="3614719"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mike@mutuallyhuman.com</a:t>
            </a:r>
          </a:p>
          <a:p>
            <a:pPr>
              <a:lnSpc>
                <a:spcPct val="150000"/>
              </a:lnSpc>
              <a:defRPr>
                <a:solidFill>
                  <a:srgbClr val="D95C34"/>
                </a:solidFill>
              </a:defRPr>
            </a:pPr>
            <a:r>
              <a:t>@mikedoel</a:t>
            </a:r>
          </a:p>
        </p:txBody>
      </p:sp>
      <p:pic>
        <p:nvPicPr>
          <p:cNvPr id="907" name="mh-logo-orange.png"/>
          <p:cNvPicPr>
            <a:picLocks noChangeAspect="1"/>
          </p:cNvPicPr>
          <p:nvPr/>
        </p:nvPicPr>
        <p:blipFill>
          <a:blip r:embed="rId3">
            <a:extLst/>
          </a:blip>
          <a:stretch>
            <a:fillRect/>
          </a:stretch>
        </p:blipFill>
        <p:spPr>
          <a:xfrm>
            <a:off x="9739121" y="8811829"/>
            <a:ext cx="2949362" cy="663879"/>
          </a:xfrm>
          <a:prstGeom prst="rect">
            <a:avLst/>
          </a:prstGeom>
          <a:ln w="12700">
            <a:miter lim="400000"/>
          </a:ln>
        </p:spPr>
      </p:pic>
      <p:pic>
        <p:nvPicPr>
          <p:cNvPr id="908" name="pasted-image-filtered.png"/>
          <p:cNvPicPr>
            <a:picLocks noChangeAspect="1"/>
          </p:cNvPicPr>
          <p:nvPr/>
        </p:nvPicPr>
        <p:blipFill>
          <a:blip r:embed="rId4">
            <a:extLst/>
          </a:blip>
          <a:srcRect l="22446" t="14202" r="33575" b="46237"/>
          <a:stretch>
            <a:fillRect/>
          </a:stretch>
        </p:blipFill>
        <p:spPr>
          <a:xfrm>
            <a:off x="4868295" y="3509389"/>
            <a:ext cx="3344335" cy="3344335"/>
          </a:xfrm>
          <a:prstGeom prst="rect">
            <a:avLst/>
          </a:prstGeom>
          <a:ln w="12700">
            <a:miter lim="400000"/>
          </a:ln>
        </p:spPr>
      </p:pic>
      <p:sp>
        <p:nvSpPr>
          <p:cNvPr id="909" name="Shape 909"/>
          <p:cNvSpPr/>
          <p:nvPr/>
        </p:nvSpPr>
        <p:spPr>
          <a:xfrm>
            <a:off x="4801440" y="6861760"/>
            <a:ext cx="3625957"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samuel@mutuallyhuman.com</a:t>
            </a:r>
          </a:p>
          <a:p>
            <a:pPr>
              <a:lnSpc>
                <a:spcPct val="150000"/>
              </a:lnSpc>
              <a:defRPr>
                <a:solidFill>
                  <a:srgbClr val="D95C34"/>
                </a:solidFill>
              </a:defRPr>
            </a:pPr>
            <a:r>
              <a:t>@shmuel</a:t>
            </a:r>
          </a:p>
        </p:txBody>
      </p:sp>
      <p:pic>
        <p:nvPicPr>
          <p:cNvPr id="910" name="mike.jpg"/>
          <p:cNvPicPr>
            <a:picLocks noChangeAspect="1"/>
          </p:cNvPicPr>
          <p:nvPr/>
        </p:nvPicPr>
        <p:blipFill>
          <a:blip r:embed="rId5">
            <a:extLst/>
          </a:blip>
          <a:stretch>
            <a:fillRect/>
          </a:stretch>
        </p:blipFill>
        <p:spPr>
          <a:xfrm>
            <a:off x="8743370" y="3509389"/>
            <a:ext cx="3344335" cy="3344335"/>
          </a:xfrm>
          <a:prstGeom prst="rect">
            <a:avLst/>
          </a:prstGeom>
          <a:ln w="12700">
            <a:miter lim="400000"/>
          </a:ln>
        </p:spPr>
      </p:pic>
      <p:sp>
        <p:nvSpPr>
          <p:cNvPr id="911" name="Shape 911"/>
          <p:cNvSpPr/>
          <p:nvPr>
            <p:ph type="body" sz="quarter" idx="1"/>
          </p:nvPr>
        </p:nvSpPr>
        <p:spPr>
          <a:xfrm>
            <a:off x="650239" y="2275839"/>
            <a:ext cx="11704322" cy="1231788"/>
          </a:xfrm>
          <a:prstGeom prst="rect">
            <a:avLst/>
          </a:prstGeom>
        </p:spPr>
        <p:txBody>
          <a:bodyPr/>
          <a:lstStyle>
            <a:lvl1pPr algn="ctr">
              <a:defRPr sz="3400">
                <a:latin typeface="Pontano Sans"/>
                <a:ea typeface="Pontano Sans"/>
                <a:cs typeface="Pontano Sans"/>
                <a:sym typeface="Pontano Sans"/>
              </a:defRPr>
            </a:lvl1pPr>
          </a:lstStyle>
          <a:p>
            <a:pPr/>
            <a:r>
              <a:t>Get in touch.</a:t>
            </a:r>
          </a:p>
        </p:txBody>
      </p:sp>
      <p:pic>
        <p:nvPicPr>
          <p:cNvPr id="912" name="gina.jpg"/>
          <p:cNvPicPr>
            <a:picLocks noChangeAspect="1"/>
          </p:cNvPicPr>
          <p:nvPr/>
        </p:nvPicPr>
        <p:blipFill>
          <a:blip r:embed="rId6">
            <a:extLst/>
          </a:blip>
          <a:stretch>
            <a:fillRect/>
          </a:stretch>
        </p:blipFill>
        <p:spPr>
          <a:xfrm>
            <a:off x="1002022" y="3511121"/>
            <a:ext cx="3347245" cy="334724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4" name="pasted-image.png"/>
          <p:cNvPicPr>
            <a:picLocks noChangeAspect="1"/>
          </p:cNvPicPr>
          <p:nvPr/>
        </p:nvPicPr>
        <p:blipFill>
          <a:blip r:embed="rId2">
            <a:extLst/>
          </a:blip>
          <a:stretch>
            <a:fillRect/>
          </a:stretch>
        </p:blipFill>
        <p:spPr>
          <a:xfrm rot="21324000">
            <a:off x="1096250" y="2503231"/>
            <a:ext cx="13004801" cy="9566639"/>
          </a:xfrm>
          <a:prstGeom prst="rect">
            <a:avLst/>
          </a:prstGeom>
          <a:ln w="12700">
            <a:miter lim="400000"/>
          </a:ln>
        </p:spPr>
      </p:pic>
      <p:sp>
        <p:nvSpPr>
          <p:cNvPr id="175" name="Shape 175"/>
          <p:cNvSpPr/>
          <p:nvPr/>
        </p:nvSpPr>
        <p:spPr>
          <a:xfrm>
            <a:off x="838200" y="1071593"/>
            <a:ext cx="6655219" cy="68492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4000"/>
            </a:lvl1pPr>
          </a:lstStyle>
          <a:p>
            <a:pPr/>
            <a:r>
              <a:t>“It’s ridiculously easy to use.”</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87" name="Shape 87"/>
          <p:cNvSpPr/>
          <p:nvPr/>
        </p:nvSpPr>
        <p:spPr>
          <a:xfrm>
            <a:off x="868906" y="4098986"/>
            <a:ext cx="11266988" cy="15427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Intro</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7" name="pasted-image.tiff"/>
          <p:cNvPicPr>
            <a:picLocks noChangeAspect="1"/>
          </p:cNvPicPr>
          <p:nvPr/>
        </p:nvPicPr>
        <p:blipFill>
          <a:blip r:embed="rId3">
            <a:extLst/>
          </a:blip>
          <a:stretch>
            <a:fillRect/>
          </a:stretch>
        </p:blipFill>
        <p:spPr>
          <a:xfrm>
            <a:off x="461954" y="2382312"/>
            <a:ext cx="3492501" cy="2324101"/>
          </a:xfrm>
          <a:prstGeom prst="rect">
            <a:avLst/>
          </a:prstGeom>
          <a:ln w="12700">
            <a:miter lim="400000"/>
          </a:ln>
        </p:spPr>
      </p:pic>
      <p:pic>
        <p:nvPicPr>
          <p:cNvPr id="178" name="pasted-image.tiff"/>
          <p:cNvPicPr>
            <a:picLocks noChangeAspect="1"/>
          </p:cNvPicPr>
          <p:nvPr/>
        </p:nvPicPr>
        <p:blipFill>
          <a:blip r:embed="rId4">
            <a:extLst/>
          </a:blip>
          <a:stretch>
            <a:fillRect/>
          </a:stretch>
        </p:blipFill>
        <p:spPr>
          <a:xfrm>
            <a:off x="4781803" y="2597648"/>
            <a:ext cx="3363941" cy="1401643"/>
          </a:xfrm>
          <a:prstGeom prst="rect">
            <a:avLst/>
          </a:prstGeom>
          <a:ln w="12700">
            <a:miter lim="400000"/>
          </a:ln>
        </p:spPr>
      </p:pic>
      <p:pic>
        <p:nvPicPr>
          <p:cNvPr id="179" name="pasted-image.tiff"/>
          <p:cNvPicPr>
            <a:picLocks noChangeAspect="1"/>
          </p:cNvPicPr>
          <p:nvPr/>
        </p:nvPicPr>
        <p:blipFill>
          <a:blip r:embed="rId5">
            <a:extLst/>
          </a:blip>
          <a:stretch>
            <a:fillRect/>
          </a:stretch>
        </p:blipFill>
        <p:spPr>
          <a:xfrm>
            <a:off x="913337" y="5314066"/>
            <a:ext cx="4075837" cy="1724848"/>
          </a:xfrm>
          <a:prstGeom prst="rect">
            <a:avLst/>
          </a:prstGeom>
          <a:ln w="12700">
            <a:miter lim="400000"/>
          </a:ln>
        </p:spPr>
      </p:pic>
      <p:pic>
        <p:nvPicPr>
          <p:cNvPr id="180" name="pasted-image.tiff"/>
          <p:cNvPicPr>
            <a:picLocks noChangeAspect="1"/>
          </p:cNvPicPr>
          <p:nvPr/>
        </p:nvPicPr>
        <p:blipFill>
          <a:blip r:embed="rId6">
            <a:extLst/>
          </a:blip>
          <a:stretch>
            <a:fillRect/>
          </a:stretch>
        </p:blipFill>
        <p:spPr>
          <a:xfrm>
            <a:off x="9326581" y="4476485"/>
            <a:ext cx="3216265" cy="3213371"/>
          </a:xfrm>
          <a:prstGeom prst="rect">
            <a:avLst/>
          </a:prstGeom>
          <a:ln w="12700">
            <a:miter lim="400000"/>
          </a:ln>
        </p:spPr>
      </p:pic>
      <p:pic>
        <p:nvPicPr>
          <p:cNvPr id="181" name="pasted-image.tiff"/>
          <p:cNvPicPr>
            <a:picLocks noChangeAspect="1"/>
          </p:cNvPicPr>
          <p:nvPr/>
        </p:nvPicPr>
        <p:blipFill>
          <a:blip r:embed="rId7">
            <a:extLst/>
          </a:blip>
          <a:stretch>
            <a:fillRect/>
          </a:stretch>
        </p:blipFill>
        <p:spPr>
          <a:xfrm>
            <a:off x="9604063" y="2063744"/>
            <a:ext cx="2469451" cy="2469451"/>
          </a:xfrm>
          <a:prstGeom prst="rect">
            <a:avLst/>
          </a:prstGeom>
          <a:ln w="12700">
            <a:miter lim="400000"/>
          </a:ln>
        </p:spPr>
      </p:pic>
      <p:pic>
        <p:nvPicPr>
          <p:cNvPr id="182" name="pasted-image.tiff"/>
          <p:cNvPicPr>
            <a:picLocks noChangeAspect="1"/>
          </p:cNvPicPr>
          <p:nvPr/>
        </p:nvPicPr>
        <p:blipFill>
          <a:blip r:embed="rId8">
            <a:extLst/>
          </a:blip>
          <a:stretch>
            <a:fillRect/>
          </a:stretch>
        </p:blipFill>
        <p:spPr>
          <a:xfrm>
            <a:off x="5549744" y="5627265"/>
            <a:ext cx="3216266" cy="911812"/>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nvSpPr>
        <p:spPr>
          <a:xfrm>
            <a:off x="1172004" y="3287776"/>
            <a:ext cx="6155405"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10000">
                <a:latin typeface="+mj-lt"/>
                <a:ea typeface="+mj-ea"/>
                <a:cs typeface="+mj-cs"/>
                <a:sym typeface="Helvetica"/>
              </a:defRPr>
            </a:pPr>
            <a:r>
              <a:t>1 YEAR +</a:t>
            </a:r>
          </a:p>
          <a:p>
            <a:pPr>
              <a:defRPr b="1" sz="10000">
                <a:latin typeface="+mj-lt"/>
                <a:ea typeface="+mj-ea"/>
                <a:cs typeface="+mj-cs"/>
                <a:sym typeface="Helvetica"/>
              </a:defRPr>
            </a:pPr>
            <a:r>
              <a:t>1 DAY</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body" idx="1"/>
          </p:nvPr>
        </p:nvSpPr>
        <p:spPr>
          <a:xfrm>
            <a:off x="650239" y="1796761"/>
            <a:ext cx="11704322" cy="6160078"/>
          </a:xfrm>
          <a:prstGeom prst="rect">
            <a:avLst/>
          </a:prstGeom>
        </p:spPr>
        <p:txBody>
          <a:bodyPr/>
          <a:lstStyle/>
          <a:p>
            <a:pPr marL="635000" indent="-635000">
              <a:spcBef>
                <a:spcPts val="1500"/>
              </a:spcBef>
              <a:buSzPct val="100000"/>
              <a:buChar char="•"/>
              <a:defRPr sz="6000"/>
            </a:pPr>
            <a:r>
              <a:t>Well Built</a:t>
            </a:r>
          </a:p>
          <a:p>
            <a:pPr marL="635000" indent="-635000">
              <a:spcBef>
                <a:spcPts val="1500"/>
              </a:spcBef>
              <a:buSzPct val="100000"/>
              <a:buChar char="•"/>
              <a:defRPr sz="6000"/>
            </a:pPr>
            <a:r>
              <a:t>Robust Features</a:t>
            </a:r>
          </a:p>
          <a:p>
            <a:pPr marL="635000" indent="-635000">
              <a:spcBef>
                <a:spcPts val="1500"/>
              </a:spcBef>
              <a:buSzPct val="100000"/>
              <a:buChar char="•"/>
              <a:defRPr sz="6000"/>
            </a:pPr>
            <a:r>
              <a:t>Strong Marketing</a:t>
            </a:r>
          </a:p>
          <a:p>
            <a:pPr marL="635000" indent="-635000">
              <a:spcBef>
                <a:spcPts val="1500"/>
              </a:spcBef>
              <a:buSzPct val="100000"/>
              <a:buChar char="•"/>
              <a:defRPr sz="6000"/>
            </a:pPr>
            <a:r>
              <a:t>Critically Acclaimed Design</a:t>
            </a:r>
          </a:p>
          <a:p>
            <a:pPr marL="635000" indent="-635000">
              <a:spcBef>
                <a:spcPts val="1500"/>
              </a:spcBef>
              <a:buSzPct val="100000"/>
              <a:buChar char="•"/>
              <a:defRPr sz="6000"/>
            </a:pPr>
            <a:r>
              <a:t>Easy to Use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8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8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8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8"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2" name="pasted-image.png"/>
          <p:cNvPicPr>
            <a:picLocks noChangeAspect="1"/>
          </p:cNvPicPr>
          <p:nvPr/>
        </p:nvPicPr>
        <p:blipFill>
          <a:blip r:embed="rId2">
            <a:extLst/>
          </a:blip>
          <a:stretch>
            <a:fillRect/>
          </a:stretch>
        </p:blipFill>
        <p:spPr>
          <a:xfrm rot="21324000">
            <a:off x="1981464" y="5085107"/>
            <a:ext cx="13004801" cy="9566638"/>
          </a:xfrm>
          <a:prstGeom prst="rect">
            <a:avLst/>
          </a:prstGeom>
          <a:ln w="12700">
            <a:miter lim="400000"/>
          </a:ln>
        </p:spPr>
      </p:pic>
      <p:sp>
        <p:nvSpPr>
          <p:cNvPr id="193" name="Shape 193"/>
          <p:cNvSpPr/>
          <p:nvPr/>
        </p:nvSpPr>
        <p:spPr>
          <a:xfrm>
            <a:off x="1180859" y="1169950"/>
            <a:ext cx="10643082" cy="289882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nSpc>
                <a:spcPct val="130000"/>
              </a:lnSpc>
              <a:defRPr sz="4000"/>
            </a:lvl1pPr>
          </a:lstStyle>
          <a:p>
            <a:pPr/>
            <a:r>
              <a:t>“as slick as Samsung's new app is, I just can't help feeling that I'd be more excited about Milk Video if it were more than just another YouTube or Vimeo alternative.”</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1180859" y="751932"/>
            <a:ext cx="10643082" cy="216085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nSpc>
                <a:spcPct val="130000"/>
              </a:lnSpc>
              <a:defRPr sz="4000"/>
            </a:lvl1pPr>
          </a:lstStyle>
          <a:p>
            <a:pPr/>
            <a:r>
              <a:t>“Do we really need another streaming video option, or will Milk Video just get lost in the mix?”</a:t>
            </a:r>
          </a:p>
        </p:txBody>
      </p:sp>
      <p:pic>
        <p:nvPicPr>
          <p:cNvPr id="196" name="pasted-image.png"/>
          <p:cNvPicPr>
            <a:picLocks noChangeAspect="1"/>
          </p:cNvPicPr>
          <p:nvPr/>
        </p:nvPicPr>
        <p:blipFill>
          <a:blip r:embed="rId2">
            <a:extLst/>
          </a:blip>
          <a:stretch>
            <a:fillRect/>
          </a:stretch>
        </p:blipFill>
        <p:spPr>
          <a:xfrm rot="21324000">
            <a:off x="1868786" y="2913812"/>
            <a:ext cx="13004801" cy="8253692"/>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nvSpPr>
        <p:spPr>
          <a:xfrm>
            <a:off x="838200" y="4049776"/>
            <a:ext cx="11149208" cy="1654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latin typeface="+mj-lt"/>
                <a:ea typeface="+mj-ea"/>
                <a:cs typeface="+mj-cs"/>
                <a:sym typeface="Helvetica"/>
              </a:defRPr>
            </a:lvl1pPr>
          </a:lstStyle>
          <a:p>
            <a:pPr/>
            <a:r>
              <a:t>CRAFTSMANSHIP</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nvSpPr>
        <p:spPr>
          <a:xfrm>
            <a:off x="838200" y="3592576"/>
            <a:ext cx="10207498"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What's worse than a shoddy product?</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nvSpPr>
        <p:spPr>
          <a:xfrm>
            <a:off x="838200" y="3592576"/>
            <a:ext cx="11225979"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A product no-one ever wanted to begin with.</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nvSpPr>
        <p:spPr>
          <a:xfrm>
            <a:off x="838200" y="2373376"/>
            <a:ext cx="5147838" cy="5006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8000">
                <a:latin typeface="+mj-lt"/>
                <a:ea typeface="+mj-ea"/>
                <a:cs typeface="+mj-cs"/>
                <a:sym typeface="Helvetica"/>
              </a:defRPr>
            </a:pPr>
            <a:r>
              <a:t>FEATURE</a:t>
            </a:r>
            <a:br/>
            <a:r>
              <a:t>FEATURE</a:t>
            </a:r>
            <a:br/>
            <a:r>
              <a:t>FEATURE</a:t>
            </a:r>
          </a:p>
        </p:txBody>
      </p:sp>
      <p:sp>
        <p:nvSpPr>
          <p:cNvPr id="207" name="Shape 207"/>
          <p:cNvSpPr/>
          <p:nvPr/>
        </p:nvSpPr>
        <p:spPr>
          <a:xfrm>
            <a:off x="703648" y="6358100"/>
            <a:ext cx="11597504" cy="1"/>
          </a:xfrm>
          <a:prstGeom prst="line">
            <a:avLst/>
          </a:prstGeom>
          <a:ln w="101600">
            <a:solidFill>
              <a:srgbClr val="000000"/>
            </a:solidFill>
            <a:miter lim="400000"/>
          </a:ln>
        </p:spPr>
        <p:txBody>
          <a:bodyPr lIns="65023" tIns="65023" rIns="65023" bIns="65023"/>
          <a:lstStyle/>
          <a:p>
            <a:pPr/>
          </a:p>
        </p:txBody>
      </p:sp>
      <p:sp>
        <p:nvSpPr>
          <p:cNvPr id="208" name="Shape 208"/>
          <p:cNvSpPr/>
          <p:nvPr/>
        </p:nvSpPr>
        <p:spPr>
          <a:xfrm>
            <a:off x="11268112" y="4688823"/>
            <a:ext cx="1018355"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a:t>
            </a:r>
          </a:p>
        </p:txBody>
      </p:sp>
      <p:sp>
        <p:nvSpPr>
          <p:cNvPr id="209" name="Shape 209"/>
          <p:cNvSpPr/>
          <p:nvPr/>
        </p:nvSpPr>
        <p:spPr>
          <a:xfrm>
            <a:off x="838200" y="6824037"/>
            <a:ext cx="5448471"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PRODUCT</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nvSpPr>
        <p:spPr>
          <a:xfrm>
            <a:off x="2912233" y="4202176"/>
            <a:ext cx="7180335" cy="1349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COST / VALUE</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title"/>
          </p:nvPr>
        </p:nvSpPr>
        <p:spPr>
          <a:xfrm>
            <a:off x="650239" y="390594"/>
            <a:ext cx="11704322" cy="1626027"/>
          </a:xfrm>
          <a:prstGeom prst="rect">
            <a:avLst/>
          </a:prstGeom>
        </p:spPr>
        <p:txBody>
          <a:bodyPr/>
          <a:lstStyle>
            <a:lvl1pPr algn="ctr">
              <a:defRPr>
                <a:latin typeface="Pontano Sans"/>
                <a:ea typeface="Pontano Sans"/>
                <a:cs typeface="Pontano Sans"/>
                <a:sym typeface="Pontano Sans"/>
              </a:defRPr>
            </a:lvl1pPr>
          </a:lstStyle>
          <a:p>
            <a:pPr/>
            <a:r>
              <a:t>Who Are We</a:t>
            </a:r>
          </a:p>
        </p:txBody>
      </p:sp>
      <p:sp>
        <p:nvSpPr>
          <p:cNvPr id="90" name="Shape 90"/>
          <p:cNvSpPr/>
          <p:nvPr/>
        </p:nvSpPr>
        <p:spPr>
          <a:xfrm>
            <a:off x="996088" y="6861760"/>
            <a:ext cx="3625957"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gina@mutuallyhuman.com</a:t>
            </a:r>
          </a:p>
          <a:p>
            <a:pPr>
              <a:lnSpc>
                <a:spcPct val="150000"/>
              </a:lnSpc>
              <a:defRPr>
                <a:solidFill>
                  <a:srgbClr val="D95C34"/>
                </a:solidFill>
              </a:defRPr>
            </a:pPr>
            <a:r>
              <a:t>@ginawinkler</a:t>
            </a:r>
          </a:p>
        </p:txBody>
      </p:sp>
      <p:sp>
        <p:nvSpPr>
          <p:cNvPr id="91" name="Shape 91"/>
          <p:cNvSpPr/>
          <p:nvPr/>
        </p:nvSpPr>
        <p:spPr>
          <a:xfrm>
            <a:off x="8680427" y="6861760"/>
            <a:ext cx="3614719"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mike@mutuallyhuman.com</a:t>
            </a:r>
          </a:p>
          <a:p>
            <a:pPr>
              <a:lnSpc>
                <a:spcPct val="150000"/>
              </a:lnSpc>
              <a:defRPr>
                <a:solidFill>
                  <a:srgbClr val="D95C34"/>
                </a:solidFill>
              </a:defRPr>
            </a:pPr>
            <a:r>
              <a:t>@mikedoel</a:t>
            </a:r>
          </a:p>
        </p:txBody>
      </p:sp>
      <p:pic>
        <p:nvPicPr>
          <p:cNvPr id="92" name="mh-logo-orange.png"/>
          <p:cNvPicPr>
            <a:picLocks noChangeAspect="1"/>
          </p:cNvPicPr>
          <p:nvPr/>
        </p:nvPicPr>
        <p:blipFill>
          <a:blip r:embed="rId3">
            <a:extLst/>
          </a:blip>
          <a:stretch>
            <a:fillRect/>
          </a:stretch>
        </p:blipFill>
        <p:spPr>
          <a:xfrm>
            <a:off x="9739121" y="8811829"/>
            <a:ext cx="2949362" cy="663879"/>
          </a:xfrm>
          <a:prstGeom prst="rect">
            <a:avLst/>
          </a:prstGeom>
          <a:ln w="12700">
            <a:miter lim="400000"/>
          </a:ln>
        </p:spPr>
      </p:pic>
      <p:pic>
        <p:nvPicPr>
          <p:cNvPr id="93" name="samuel.jpg"/>
          <p:cNvPicPr>
            <a:picLocks noChangeAspect="1"/>
          </p:cNvPicPr>
          <p:nvPr/>
        </p:nvPicPr>
        <p:blipFill>
          <a:blip r:embed="rId4">
            <a:extLst/>
          </a:blip>
          <a:stretch>
            <a:fillRect/>
          </a:stretch>
        </p:blipFill>
        <p:spPr>
          <a:xfrm>
            <a:off x="4868295" y="3509389"/>
            <a:ext cx="3344335" cy="3344335"/>
          </a:xfrm>
          <a:prstGeom prst="rect">
            <a:avLst/>
          </a:prstGeom>
          <a:ln w="12700">
            <a:miter lim="400000"/>
          </a:ln>
        </p:spPr>
      </p:pic>
      <p:sp>
        <p:nvSpPr>
          <p:cNvPr id="94" name="Shape 94"/>
          <p:cNvSpPr/>
          <p:nvPr/>
        </p:nvSpPr>
        <p:spPr>
          <a:xfrm>
            <a:off x="4801440" y="6861760"/>
            <a:ext cx="3625957"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samuel@mutuallyhuman.com</a:t>
            </a:r>
          </a:p>
          <a:p>
            <a:pPr>
              <a:lnSpc>
                <a:spcPct val="150000"/>
              </a:lnSpc>
              <a:defRPr>
                <a:solidFill>
                  <a:srgbClr val="D95C34"/>
                </a:solidFill>
              </a:defRPr>
            </a:pPr>
            <a:r>
              <a:t>@shmuel</a:t>
            </a:r>
          </a:p>
        </p:txBody>
      </p:sp>
      <p:pic>
        <p:nvPicPr>
          <p:cNvPr id="95" name="mike.jpg"/>
          <p:cNvPicPr>
            <a:picLocks noChangeAspect="1"/>
          </p:cNvPicPr>
          <p:nvPr/>
        </p:nvPicPr>
        <p:blipFill>
          <a:blip r:embed="rId5">
            <a:extLst/>
          </a:blip>
          <a:stretch>
            <a:fillRect/>
          </a:stretch>
        </p:blipFill>
        <p:spPr>
          <a:xfrm>
            <a:off x="8743370" y="3509389"/>
            <a:ext cx="3344335" cy="3344335"/>
          </a:xfrm>
          <a:prstGeom prst="rect">
            <a:avLst/>
          </a:prstGeom>
          <a:ln w="12700">
            <a:miter lim="400000"/>
          </a:ln>
        </p:spPr>
      </p:pic>
      <p:pic>
        <p:nvPicPr>
          <p:cNvPr id="96" name="pasted-image.png"/>
          <p:cNvPicPr>
            <a:picLocks noChangeAspect="1"/>
          </p:cNvPicPr>
          <p:nvPr/>
        </p:nvPicPr>
        <p:blipFill>
          <a:blip r:embed="rId6">
            <a:extLst/>
          </a:blip>
          <a:srcRect l="15915" t="4103" r="23144" b="4103"/>
          <a:stretch>
            <a:fillRect/>
          </a:stretch>
        </p:blipFill>
        <p:spPr>
          <a:xfrm>
            <a:off x="1131476" y="3511718"/>
            <a:ext cx="3355125" cy="3363943"/>
          </a:xfrm>
          <a:prstGeom prst="rect">
            <a:avLst/>
          </a:prstGeom>
          <a:ln w="12700">
            <a:miter lim="400000"/>
          </a:ln>
        </p:spPr>
      </p:pic>
      <p:pic>
        <p:nvPicPr>
          <p:cNvPr id="97" name="pasted-image-filtered.png"/>
          <p:cNvPicPr>
            <a:picLocks noChangeAspect="1"/>
          </p:cNvPicPr>
          <p:nvPr/>
        </p:nvPicPr>
        <p:blipFill>
          <a:blip r:embed="rId7">
            <a:extLst/>
          </a:blip>
          <a:srcRect l="22446" t="14202" r="33575" b="46237"/>
          <a:stretch>
            <a:fillRect/>
          </a:stretch>
        </p:blipFill>
        <p:spPr>
          <a:xfrm>
            <a:off x="4868295" y="3509389"/>
            <a:ext cx="3344335" cy="33443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nvSpPr>
        <p:spPr>
          <a:xfrm>
            <a:off x="2395303" y="4202176"/>
            <a:ext cx="8214194" cy="1349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PRODUCT DEBT</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nvSpPr>
        <p:spPr>
          <a:xfrm>
            <a:off x="838200" y="3592576"/>
            <a:ext cx="10247682"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8000">
                <a:latin typeface="+mj-lt"/>
                <a:ea typeface="+mj-ea"/>
                <a:cs typeface="+mj-cs"/>
                <a:sym typeface="Helvetica"/>
              </a:defRPr>
            </a:pPr>
            <a:r>
              <a:t>PRODUCTS PEOPLE</a:t>
            </a:r>
            <a:br/>
            <a:r>
              <a:t>LOVE TO USE</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nvSpPr>
        <p:spPr>
          <a:xfrm>
            <a:off x="838200" y="4202176"/>
            <a:ext cx="4319858" cy="1349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8000">
                <a:latin typeface="+mj-lt"/>
                <a:ea typeface="+mj-ea"/>
                <a:cs typeface="+mj-cs"/>
                <a:sym typeface="Helvetica"/>
              </a:defRPr>
            </a:pPr>
            <a:r>
              <a:t>READY?</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3" name="pasted-image.png"/>
          <p:cNvPicPr>
            <a:picLocks noChangeAspect="1"/>
          </p:cNvPicPr>
          <p:nvPr/>
        </p:nvPicPr>
        <p:blipFill>
          <a:blip r:embed="rId2">
            <a:extLst/>
          </a:blip>
          <a:stretch>
            <a:fillRect/>
          </a:stretch>
        </p:blipFill>
        <p:spPr>
          <a:xfrm>
            <a:off x="-898139" y="-1193749"/>
            <a:ext cx="14801078" cy="12141098"/>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5" name="pasted-image.png"/>
          <p:cNvPicPr>
            <a:picLocks noChangeAspect="1"/>
          </p:cNvPicPr>
          <p:nvPr/>
        </p:nvPicPr>
        <p:blipFill>
          <a:blip r:embed="rId3">
            <a:extLst/>
          </a:blip>
          <a:stretch>
            <a:fillRect/>
          </a:stretch>
        </p:blipFill>
        <p:spPr>
          <a:xfrm>
            <a:off x="-898139" y="-1193749"/>
            <a:ext cx="14801078" cy="12141098"/>
          </a:xfrm>
          <a:prstGeom prst="rect">
            <a:avLst/>
          </a:prstGeom>
          <a:ln w="12700">
            <a:miter lim="400000"/>
          </a:ln>
        </p:spPr>
      </p:pic>
      <p:sp>
        <p:nvSpPr>
          <p:cNvPr id="226" name="Shape 226"/>
          <p:cNvSpPr/>
          <p:nvPr/>
        </p:nvSpPr>
        <p:spPr>
          <a:xfrm>
            <a:off x="-1738137" y="-3236737"/>
            <a:ext cx="16481074" cy="16481074"/>
          </a:xfrm>
          <a:prstGeom prst="rect">
            <a:avLst/>
          </a:prstGeom>
          <a:solidFill>
            <a:srgbClr val="000000">
              <a:alpha val="82978"/>
            </a:srgbClr>
          </a:solidFill>
          <a:ln w="12700">
            <a:miter lim="400000"/>
          </a:ln>
        </p:spPr>
        <p:txBody>
          <a:bodyPr lIns="65023" tIns="65023" rIns="65023" bIns="65023" anchor="ctr"/>
          <a:lstStyle/>
          <a:p>
            <a:pPr/>
          </a:p>
        </p:txBody>
      </p:sp>
      <p:sp>
        <p:nvSpPr>
          <p:cNvPr id="227" name="Shape 227"/>
          <p:cNvSpPr/>
          <p:nvPr/>
        </p:nvSpPr>
        <p:spPr>
          <a:xfrm>
            <a:off x="1172004" y="3414775"/>
            <a:ext cx="7057676"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solidFill>
                  <a:srgbClr val="FFFFFF"/>
                </a:solidFill>
                <a:latin typeface="+mj-lt"/>
                <a:ea typeface="+mj-ea"/>
                <a:cs typeface="+mj-cs"/>
                <a:sym typeface="Helvetica"/>
              </a:defRPr>
            </a:lvl1pPr>
          </a:lstStyle>
          <a:p>
            <a:pPr/>
            <a:r>
              <a:t>DESCRIBE YOURSELF</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1" name="pasted-image.png"/>
          <p:cNvPicPr>
            <a:picLocks noChangeAspect="1"/>
          </p:cNvPicPr>
          <p:nvPr/>
        </p:nvPicPr>
        <p:blipFill>
          <a:blip r:embed="rId3">
            <a:extLst/>
          </a:blip>
          <a:stretch>
            <a:fillRect/>
          </a:stretch>
        </p:blipFill>
        <p:spPr>
          <a:xfrm>
            <a:off x="-898139" y="-1193749"/>
            <a:ext cx="14801078" cy="12141098"/>
          </a:xfrm>
          <a:prstGeom prst="rect">
            <a:avLst/>
          </a:prstGeom>
          <a:ln w="12700">
            <a:miter lim="400000"/>
          </a:ln>
        </p:spPr>
      </p:pic>
      <p:sp>
        <p:nvSpPr>
          <p:cNvPr id="232" name="Shape 232"/>
          <p:cNvSpPr/>
          <p:nvPr/>
        </p:nvSpPr>
        <p:spPr>
          <a:xfrm>
            <a:off x="-1738137" y="-3236737"/>
            <a:ext cx="16481074" cy="16481074"/>
          </a:xfrm>
          <a:prstGeom prst="rect">
            <a:avLst/>
          </a:prstGeom>
          <a:solidFill>
            <a:srgbClr val="000000">
              <a:alpha val="82978"/>
            </a:srgbClr>
          </a:solidFill>
          <a:ln w="12700">
            <a:miter lim="400000"/>
          </a:ln>
        </p:spPr>
        <p:txBody>
          <a:bodyPr lIns="65023" tIns="65023" rIns="65023" bIns="65023" anchor="ctr"/>
          <a:lstStyle/>
          <a:p>
            <a:pPr/>
          </a:p>
        </p:txBody>
      </p:sp>
      <p:sp>
        <p:nvSpPr>
          <p:cNvPr id="233" name="Shape 233"/>
          <p:cNvSpPr/>
          <p:nvPr/>
        </p:nvSpPr>
        <p:spPr>
          <a:xfrm>
            <a:off x="1172004" y="3414775"/>
            <a:ext cx="5080742"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10000">
                <a:solidFill>
                  <a:srgbClr val="FFFFFF"/>
                </a:solidFill>
                <a:latin typeface="+mj-lt"/>
                <a:ea typeface="+mj-ea"/>
                <a:cs typeface="+mj-cs"/>
                <a:sym typeface="Helvetica"/>
              </a:defRPr>
            </a:pPr>
            <a:r>
              <a:t>GREEN</a:t>
            </a:r>
          </a:p>
          <a:p>
            <a:pPr>
              <a:defRPr b="1" sz="10000">
                <a:solidFill>
                  <a:srgbClr val="FFFFFF"/>
                </a:solidFill>
                <a:latin typeface="+mj-lt"/>
                <a:ea typeface="+mj-ea"/>
                <a:cs typeface="+mj-cs"/>
                <a:sym typeface="Helvetica"/>
              </a:defRPr>
            </a:pPr>
            <a:r>
              <a:t>BROWN</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7" name="pasted-image.png"/>
          <p:cNvPicPr>
            <a:picLocks noChangeAspect="1"/>
          </p:cNvPicPr>
          <p:nvPr/>
        </p:nvPicPr>
        <p:blipFill>
          <a:blip r:embed="rId3">
            <a:extLst/>
          </a:blip>
          <a:stretch>
            <a:fillRect/>
          </a:stretch>
        </p:blipFill>
        <p:spPr>
          <a:xfrm>
            <a:off x="-898139" y="-1193749"/>
            <a:ext cx="14801078" cy="12141098"/>
          </a:xfrm>
          <a:prstGeom prst="rect">
            <a:avLst/>
          </a:prstGeom>
          <a:ln w="12700">
            <a:miter lim="400000"/>
          </a:ln>
        </p:spPr>
      </p:pic>
      <p:sp>
        <p:nvSpPr>
          <p:cNvPr id="238" name="Shape 238"/>
          <p:cNvSpPr/>
          <p:nvPr/>
        </p:nvSpPr>
        <p:spPr>
          <a:xfrm>
            <a:off x="-1738137" y="-3236737"/>
            <a:ext cx="16481074" cy="16481074"/>
          </a:xfrm>
          <a:prstGeom prst="rect">
            <a:avLst/>
          </a:prstGeom>
          <a:solidFill>
            <a:srgbClr val="000000">
              <a:alpha val="82978"/>
            </a:srgbClr>
          </a:solidFill>
          <a:ln w="12700">
            <a:miter lim="400000"/>
          </a:ln>
        </p:spPr>
        <p:txBody>
          <a:bodyPr lIns="65023" tIns="65023" rIns="65023" bIns="65023" anchor="ctr"/>
          <a:lstStyle/>
          <a:p>
            <a:pPr/>
          </a:p>
        </p:txBody>
      </p:sp>
      <p:sp>
        <p:nvSpPr>
          <p:cNvPr id="239" name="Shape 239"/>
          <p:cNvSpPr/>
          <p:nvPr/>
        </p:nvSpPr>
        <p:spPr>
          <a:xfrm>
            <a:off x="1172004" y="3414775"/>
            <a:ext cx="7810498"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10000">
                <a:solidFill>
                  <a:srgbClr val="FFFFFF"/>
                </a:solidFill>
                <a:latin typeface="+mj-lt"/>
                <a:ea typeface="+mj-ea"/>
                <a:cs typeface="+mj-cs"/>
                <a:sym typeface="Helvetica"/>
              </a:defRPr>
            </a:pPr>
            <a:r>
              <a:t>AGILE</a:t>
            </a:r>
          </a:p>
          <a:p>
            <a:pPr>
              <a:defRPr b="1" sz="10000">
                <a:solidFill>
                  <a:srgbClr val="FFFFFF"/>
                </a:solidFill>
                <a:latin typeface="+mj-lt"/>
                <a:ea typeface="+mj-ea"/>
                <a:cs typeface="+mj-cs"/>
                <a:sym typeface="Helvetica"/>
              </a:defRPr>
            </a:pPr>
            <a:r>
              <a:t>WATERFALL</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3" name="pasted-image.png"/>
          <p:cNvPicPr>
            <a:picLocks noChangeAspect="1"/>
          </p:cNvPicPr>
          <p:nvPr/>
        </p:nvPicPr>
        <p:blipFill>
          <a:blip r:embed="rId3">
            <a:extLst/>
          </a:blip>
          <a:stretch>
            <a:fillRect/>
          </a:stretch>
        </p:blipFill>
        <p:spPr>
          <a:xfrm>
            <a:off x="-898139" y="-1193749"/>
            <a:ext cx="14801078" cy="12141098"/>
          </a:xfrm>
          <a:prstGeom prst="rect">
            <a:avLst/>
          </a:prstGeom>
          <a:ln w="12700">
            <a:miter lim="400000"/>
          </a:ln>
        </p:spPr>
      </p:pic>
      <p:sp>
        <p:nvSpPr>
          <p:cNvPr id="244" name="Shape 244"/>
          <p:cNvSpPr/>
          <p:nvPr/>
        </p:nvSpPr>
        <p:spPr>
          <a:xfrm>
            <a:off x="-1738137" y="-3236737"/>
            <a:ext cx="16481074" cy="16481074"/>
          </a:xfrm>
          <a:prstGeom prst="rect">
            <a:avLst/>
          </a:prstGeom>
          <a:solidFill>
            <a:srgbClr val="000000">
              <a:alpha val="82978"/>
            </a:srgbClr>
          </a:solidFill>
          <a:ln w="12700">
            <a:miter lim="400000"/>
          </a:ln>
        </p:spPr>
        <p:txBody>
          <a:bodyPr lIns="65023" tIns="65023" rIns="65023" bIns="65023" anchor="ctr"/>
          <a:lstStyle/>
          <a:p>
            <a:pPr/>
          </a:p>
        </p:txBody>
      </p:sp>
      <p:sp>
        <p:nvSpPr>
          <p:cNvPr id="245" name="Shape 245"/>
          <p:cNvSpPr/>
          <p:nvPr/>
        </p:nvSpPr>
        <p:spPr>
          <a:xfrm>
            <a:off x="1172004" y="3414775"/>
            <a:ext cx="8609209" cy="1654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solidFill>
                  <a:srgbClr val="FFFFFF"/>
                </a:solidFill>
                <a:latin typeface="+mj-lt"/>
                <a:ea typeface="+mj-ea"/>
                <a:cs typeface="+mj-cs"/>
                <a:sym typeface="Helvetica"/>
              </a:defRPr>
            </a:lvl1pPr>
          </a:lstStyle>
          <a:p>
            <a:pPr/>
            <a:r>
              <a:t>LEAN IS FOR:</a:t>
            </a:r>
          </a:p>
        </p:txBody>
      </p:sp>
      <p:sp>
        <p:nvSpPr>
          <p:cNvPr id="246" name="Shape 246"/>
          <p:cNvSpPr/>
          <p:nvPr/>
        </p:nvSpPr>
        <p:spPr>
          <a:xfrm>
            <a:off x="6877338" y="2376054"/>
            <a:ext cx="561998" cy="389271"/>
          </a:xfrm>
          <a:prstGeom prst="rect">
            <a:avLst/>
          </a:prstGeom>
          <a:ln w="12700">
            <a:miter lim="400000"/>
          </a:ln>
        </p:spPr>
        <p:txBody>
          <a:bodyPr wrap="none" lIns="65023" tIns="65023" rIns="65023" bIns="65023">
            <a:spAutoFit/>
          </a:bodyPr>
          <a:lstStyle/>
          <a:p>
            <a:pPr/>
          </a:p>
        </p:txBody>
      </p:sp>
      <p:sp>
        <p:nvSpPr>
          <p:cNvPr id="247" name="Shape 247"/>
          <p:cNvSpPr/>
          <p:nvPr/>
        </p:nvSpPr>
        <p:spPr>
          <a:xfrm>
            <a:off x="5565140" y="2898025"/>
            <a:ext cx="1823721" cy="612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3000">
                <a:solidFill>
                  <a:srgbClr val="FFFFFF"/>
                </a:solidFill>
                <a:latin typeface="Bradley Hand ITC TT-Bold"/>
                <a:ea typeface="Bradley Hand ITC TT-Bold"/>
                <a:cs typeface="Bradley Hand ITC TT-Bold"/>
                <a:sym typeface="Bradley Hand ITC TT-Bold"/>
              </a:defRPr>
            </a:lvl1pPr>
          </a:lstStyle>
          <a:p>
            <a:pPr/>
            <a:r>
              <a:t>Primarily</a:t>
            </a:r>
          </a:p>
        </p:txBody>
      </p:sp>
      <p:sp>
        <p:nvSpPr>
          <p:cNvPr id="248" name="Shape 248"/>
          <p:cNvSpPr/>
          <p:nvPr/>
        </p:nvSpPr>
        <p:spPr>
          <a:xfrm rot="5400000">
            <a:off x="6102617" y="3249612"/>
            <a:ext cx="460122" cy="612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3000">
                <a:solidFill>
                  <a:srgbClr val="FFFFFF"/>
                </a:solidFill>
                <a:latin typeface="Bradley Hand ITC TT-Bold"/>
                <a:ea typeface="Bradley Hand ITC TT-Bold"/>
                <a:cs typeface="Bradley Hand ITC TT-Bold"/>
                <a:sym typeface="Bradley Hand ITC TT-Bold"/>
              </a:defRPr>
            </a:lvl1pPr>
          </a:lstStyle>
          <a:p>
            <a:pPr/>
            <a:r>
              <a:t>&gt;</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xfrm>
            <a:off x="650239" y="390594"/>
            <a:ext cx="11704322" cy="1626027"/>
          </a:xfrm>
          <a:prstGeom prst="rect">
            <a:avLst/>
          </a:prstGeom>
        </p:spPr>
        <p:txBody>
          <a:bodyPr/>
          <a:lstStyle/>
          <a:p>
            <a:pPr/>
            <a:r>
              <a:t>What We’re Solving</a:t>
            </a:r>
          </a:p>
        </p:txBody>
      </p:sp>
      <p:sp>
        <p:nvSpPr>
          <p:cNvPr id="253" name="Shape 253"/>
          <p:cNvSpPr/>
          <p:nvPr>
            <p:ph type="body" idx="1"/>
          </p:nvPr>
        </p:nvSpPr>
        <p:spPr>
          <a:xfrm>
            <a:off x="650239" y="2275839"/>
            <a:ext cx="11704322" cy="7065175"/>
          </a:xfrm>
          <a:prstGeom prst="rect">
            <a:avLst/>
          </a:prstGeom>
        </p:spPr>
        <p:txBody>
          <a:bodyPr/>
          <a:lstStyle/>
          <a:p>
            <a:pPr>
              <a:defRPr>
                <a:solidFill>
                  <a:srgbClr val="D95C34"/>
                </a:solidFill>
                <a:latin typeface="Pontano Sans"/>
                <a:ea typeface="Pontano Sans"/>
                <a:cs typeface="Pontano Sans"/>
                <a:sym typeface="Pontano Sans"/>
              </a:defRPr>
            </a:pPr>
            <a:r>
              <a:t>Conference Meetup</a:t>
            </a:r>
          </a:p>
          <a:p>
            <a:pPr>
              <a:defRPr>
                <a:latin typeface="Pontano Sans"/>
                <a:ea typeface="Pontano Sans"/>
                <a:cs typeface="Pontano Sans"/>
                <a:sym typeface="Pontano Sans"/>
              </a:defRPr>
            </a:pPr>
            <a:r>
              <a:t>- Those who get the most out of conferences often say it’s because of the social elements. </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 Could we help more people feel this way by creating a product/service that encouraged attendees to meet other people at the conference?</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257" name="Shape 257"/>
          <p:cNvSpPr/>
          <p:nvPr/>
        </p:nvSpPr>
        <p:spPr>
          <a:xfrm>
            <a:off x="868906" y="4098986"/>
            <a:ext cx="11266988" cy="28254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Assumptions &amp; Hypothesis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About Mutually Human</a:t>
            </a:r>
          </a:p>
        </p:txBody>
      </p:sp>
      <p:sp>
        <p:nvSpPr>
          <p:cNvPr id="102" name="Shape 102"/>
          <p:cNvSpPr/>
          <p:nvPr>
            <p:ph type="body" sz="quarter" idx="1"/>
          </p:nvPr>
        </p:nvSpPr>
        <p:spPr>
          <a:xfrm>
            <a:off x="2870653" y="2477539"/>
            <a:ext cx="9493762" cy="1846415"/>
          </a:xfrm>
          <a:prstGeom prst="rect">
            <a:avLst/>
          </a:prstGeom>
        </p:spPr>
        <p:txBody>
          <a:bodyPr/>
          <a:lstStyle/>
          <a:p>
            <a:pPr defTabSz="598220">
              <a:spcBef>
                <a:spcPts val="100"/>
              </a:spcBef>
              <a:defRPr sz="2576"/>
            </a:pPr>
            <a:r>
              <a:t>We Craft Humane Software</a:t>
            </a:r>
          </a:p>
          <a:p>
            <a:pPr defTabSz="598220">
              <a:spcBef>
                <a:spcPts val="100"/>
              </a:spcBef>
              <a:defRPr sz="2576"/>
            </a:pPr>
          </a:p>
          <a:p>
            <a:pPr defTabSz="598220">
              <a:spcBef>
                <a:spcPts val="100"/>
              </a:spcBef>
              <a:defRPr sz="2576"/>
            </a:pPr>
          </a:p>
        </p:txBody>
      </p:sp>
      <p:sp>
        <p:nvSpPr>
          <p:cNvPr id="103" name="Shape 103"/>
          <p:cNvSpPr/>
          <p:nvPr/>
        </p:nvSpPr>
        <p:spPr>
          <a:xfrm>
            <a:off x="715271" y="2295359"/>
            <a:ext cx="2470827" cy="8950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b="1" sz="4200">
                <a:solidFill>
                  <a:srgbClr val="D95C34"/>
                </a:solidFill>
                <a:latin typeface="Pontano Sans"/>
                <a:ea typeface="Pontano Sans"/>
                <a:cs typeface="Pontano Sans"/>
                <a:sym typeface="Pontano Sans"/>
              </a:defRPr>
            </a:lvl1pPr>
          </a:lstStyle>
          <a:p>
            <a:pPr/>
            <a:r>
              <a:t>what</a:t>
            </a:r>
          </a:p>
        </p:txBody>
      </p:sp>
      <p:pic>
        <p:nvPicPr>
          <p:cNvPr id="104" name="mh-logo-orange.pdf"/>
          <p:cNvPicPr>
            <a:picLocks noChangeAspect="1"/>
          </p:cNvPicPr>
          <p:nvPr/>
        </p:nvPicPr>
        <p:blipFill>
          <a:blip r:embed="rId3">
            <a:extLst/>
          </a:blip>
          <a:stretch>
            <a:fillRect/>
          </a:stretch>
        </p:blipFill>
        <p:spPr>
          <a:xfrm>
            <a:off x="9830494" y="8716034"/>
            <a:ext cx="2770571" cy="624271"/>
          </a:xfrm>
          <a:prstGeom prst="rect">
            <a:avLst/>
          </a:prstGeom>
          <a:ln w="12700">
            <a:miter lim="400000"/>
          </a:ln>
        </p:spPr>
      </p:pic>
      <p:pic>
        <p:nvPicPr>
          <p:cNvPr id="105" name="wise_logo_gray-filtered.png"/>
          <p:cNvPicPr>
            <a:picLocks noChangeAspect="1"/>
          </p:cNvPicPr>
          <p:nvPr/>
        </p:nvPicPr>
        <p:blipFill>
          <a:blip r:embed="rId4">
            <a:extLst/>
          </a:blip>
          <a:stretch>
            <a:fillRect/>
          </a:stretch>
        </p:blipFill>
        <p:spPr>
          <a:xfrm>
            <a:off x="5216548" y="8729850"/>
            <a:ext cx="1625263" cy="452142"/>
          </a:xfrm>
          <a:prstGeom prst="rect">
            <a:avLst/>
          </a:prstGeom>
          <a:ln w="12700">
            <a:miter lim="400000"/>
          </a:ln>
        </p:spPr>
      </p:pic>
      <p:pic>
        <p:nvPicPr>
          <p:cNvPr id="106" name="2000px-PLOS_logo_2012_gray-filtered.png"/>
          <p:cNvPicPr>
            <a:picLocks noChangeAspect="1"/>
          </p:cNvPicPr>
          <p:nvPr/>
        </p:nvPicPr>
        <p:blipFill>
          <a:blip r:embed="rId5">
            <a:extLst/>
          </a:blip>
          <a:stretch>
            <a:fillRect/>
          </a:stretch>
        </p:blipFill>
        <p:spPr>
          <a:xfrm>
            <a:off x="2542213" y="8752346"/>
            <a:ext cx="2261939" cy="407150"/>
          </a:xfrm>
          <a:prstGeom prst="rect">
            <a:avLst/>
          </a:prstGeom>
          <a:ln w="12700">
            <a:miter lim="400000"/>
          </a:ln>
        </p:spPr>
      </p:pic>
      <p:pic>
        <p:nvPicPr>
          <p:cNvPr id="107" name="eFlex-logo_bandw-filtered.png"/>
          <p:cNvPicPr>
            <a:picLocks noChangeAspect="1"/>
          </p:cNvPicPr>
          <p:nvPr/>
        </p:nvPicPr>
        <p:blipFill>
          <a:blip r:embed="rId6">
            <a:extLst/>
          </a:blip>
          <a:stretch>
            <a:fillRect/>
          </a:stretch>
        </p:blipFill>
        <p:spPr>
          <a:xfrm>
            <a:off x="403461" y="8729850"/>
            <a:ext cx="1726356" cy="452142"/>
          </a:xfrm>
          <a:prstGeom prst="rect">
            <a:avLst/>
          </a:prstGeom>
          <a:ln w="12700">
            <a:miter lim="400000"/>
          </a:ln>
        </p:spPr>
      </p:pic>
      <p:pic>
        <p:nvPicPr>
          <p:cNvPr id="108" name="bloomfire_logo_gray-filtered.png"/>
          <p:cNvPicPr>
            <a:picLocks noChangeAspect="1"/>
          </p:cNvPicPr>
          <p:nvPr/>
        </p:nvPicPr>
        <p:blipFill>
          <a:blip r:embed="rId7">
            <a:extLst/>
          </a:blip>
          <a:stretch>
            <a:fillRect/>
          </a:stretch>
        </p:blipFill>
        <p:spPr>
          <a:xfrm>
            <a:off x="7289459" y="8619000"/>
            <a:ext cx="2016548" cy="529344"/>
          </a:xfrm>
          <a:prstGeom prst="rect">
            <a:avLst/>
          </a:prstGeom>
          <a:ln w="12700">
            <a:miter lim="400000"/>
          </a:ln>
        </p:spPr>
      </p:pic>
      <p:sp>
        <p:nvSpPr>
          <p:cNvPr id="109" name="Shape 109"/>
          <p:cNvSpPr/>
          <p:nvPr/>
        </p:nvSpPr>
        <p:spPr>
          <a:xfrm>
            <a:off x="2870653" y="3676262"/>
            <a:ext cx="9493762" cy="2238633"/>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defTabSz="520192">
              <a:spcBef>
                <a:spcPts val="100"/>
              </a:spcBef>
              <a:defRPr sz="2240"/>
            </a:pPr>
            <a:r>
              <a:t>We love what we do because we get to make your job easier, or your free time more fun, or maybe your hospital visit safer. Whatever we're working on, we help get technology out of the way so you can worry about more important things.</a:t>
            </a:r>
          </a:p>
          <a:p>
            <a:pPr defTabSz="520192">
              <a:spcBef>
                <a:spcPts val="100"/>
              </a:spcBef>
              <a:defRPr sz="2240"/>
            </a:pPr>
          </a:p>
          <a:p>
            <a:pPr defTabSz="520192">
              <a:spcBef>
                <a:spcPts val="100"/>
              </a:spcBef>
              <a:defRPr sz="2240"/>
            </a:pPr>
          </a:p>
        </p:txBody>
      </p:sp>
      <p:sp>
        <p:nvSpPr>
          <p:cNvPr id="110" name="Shape 110"/>
          <p:cNvSpPr/>
          <p:nvPr/>
        </p:nvSpPr>
        <p:spPr>
          <a:xfrm>
            <a:off x="715271" y="3580525"/>
            <a:ext cx="2470827"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b="1" sz="4200">
                <a:solidFill>
                  <a:srgbClr val="D95C34"/>
                </a:solidFill>
                <a:latin typeface="Pontano Sans"/>
                <a:ea typeface="Pontano Sans"/>
                <a:cs typeface="Pontano Sans"/>
                <a:sym typeface="Pontano Sans"/>
              </a:defRPr>
            </a:lvl1pPr>
          </a:lstStyle>
          <a:p>
            <a:pPr/>
            <a:r>
              <a:t>why</a:t>
            </a:r>
          </a:p>
        </p:txBody>
      </p:sp>
      <p:sp>
        <p:nvSpPr>
          <p:cNvPr id="111" name="Shape 111"/>
          <p:cNvSpPr/>
          <p:nvPr/>
        </p:nvSpPr>
        <p:spPr>
          <a:xfrm>
            <a:off x="715271" y="5247741"/>
            <a:ext cx="2470827"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b="1" sz="4200">
                <a:solidFill>
                  <a:srgbClr val="D95C34"/>
                </a:solidFill>
                <a:latin typeface="Pontano Sans"/>
                <a:ea typeface="Pontano Sans"/>
                <a:cs typeface="Pontano Sans"/>
                <a:sym typeface="Pontano Sans"/>
              </a:defRPr>
            </a:lvl1pPr>
          </a:lstStyle>
          <a:p>
            <a:pPr/>
            <a:r>
              <a:t>how</a:t>
            </a:r>
          </a:p>
        </p:txBody>
      </p:sp>
      <p:sp>
        <p:nvSpPr>
          <p:cNvPr id="112" name="Shape 112"/>
          <p:cNvSpPr/>
          <p:nvPr/>
        </p:nvSpPr>
        <p:spPr>
          <a:xfrm>
            <a:off x="2870653" y="5471114"/>
            <a:ext cx="9493762" cy="2238633"/>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defTabSz="520192">
              <a:spcBef>
                <a:spcPts val="100"/>
              </a:spcBef>
              <a:defRPr sz="2240"/>
            </a:pPr>
            <a:r>
              <a:t>When we apply our technical expertise, our ever improving process, and most of all our humanity to each product and service we design we're not just building better technology, we're making sure technology gets out of the way.</a:t>
            </a:r>
          </a:p>
          <a:p>
            <a:pPr defTabSz="520192">
              <a:spcBef>
                <a:spcPts val="100"/>
              </a:spcBef>
              <a:defRPr sz="2240"/>
            </a:pPr>
          </a:p>
          <a:p>
            <a:pPr defTabSz="520192">
              <a:spcBef>
                <a:spcPts val="100"/>
              </a:spcBef>
              <a:defRPr sz="2240"/>
            </a:pPr>
          </a:p>
          <a:p>
            <a:pPr defTabSz="520192">
              <a:spcBef>
                <a:spcPts val="100"/>
              </a:spcBef>
              <a:defRPr sz="2240"/>
            </a:pP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9" name="image13.png"/>
          <p:cNvPicPr>
            <a:picLocks noChangeAspect="1"/>
          </p:cNvPicPr>
          <p:nvPr/>
        </p:nvPicPr>
        <p:blipFill>
          <a:blip r:embed="rId3">
            <a:extLst/>
          </a:blip>
          <a:stretch>
            <a:fillRect/>
          </a:stretch>
        </p:blipFill>
        <p:spPr>
          <a:xfrm>
            <a:off x="-1" y="-1"/>
            <a:ext cx="13004801" cy="975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Why Startups Fail</a:t>
            </a:r>
          </a:p>
        </p:txBody>
      </p:sp>
      <p:sp>
        <p:nvSpPr>
          <p:cNvPr id="264" name="Shape 264"/>
          <p:cNvSpPr/>
          <p:nvPr/>
        </p:nvSpPr>
        <p:spPr>
          <a:xfrm>
            <a:off x="239945" y="9263067"/>
            <a:ext cx="5891087" cy="432869"/>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sz="1200"/>
            </a:lvl1pPr>
          </a:lstStyle>
          <a:p>
            <a:pPr/>
            <a:r>
              <a:t>https://www.cbinsights.com/research-reports/The-20-Reasons-Startups-Fail.pdf</a:t>
            </a:r>
          </a:p>
        </p:txBody>
      </p:sp>
      <p:pic>
        <p:nvPicPr>
          <p:cNvPr id="265" name="pasted-image.png"/>
          <p:cNvPicPr>
            <a:picLocks noChangeAspect="1"/>
          </p:cNvPicPr>
          <p:nvPr/>
        </p:nvPicPr>
        <p:blipFill>
          <a:blip r:embed="rId3">
            <a:extLst/>
          </a:blip>
          <a:stretch>
            <a:fillRect/>
          </a:stretch>
        </p:blipFill>
        <p:spPr>
          <a:xfrm>
            <a:off x="3075589" y="2012319"/>
            <a:ext cx="6334232" cy="702602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pasted-image.png"/>
          <p:cNvPicPr>
            <a:picLocks noChangeAspect="1"/>
          </p:cNvPicPr>
          <p:nvPr/>
        </p:nvPicPr>
        <p:blipFill>
          <a:blip r:embed="rId3">
            <a:extLst/>
          </a:blip>
          <a:stretch>
            <a:fillRect/>
          </a:stretch>
        </p:blipFill>
        <p:spPr>
          <a:xfrm>
            <a:off x="2155237" y="3599504"/>
            <a:ext cx="8694326" cy="173597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273" name="pasted-image.png"/>
          <p:cNvPicPr>
            <a:picLocks noChangeAspect="1"/>
          </p:cNvPicPr>
          <p:nvPr/>
        </p:nvPicPr>
        <p:blipFill>
          <a:blip r:embed="rId3">
            <a:extLst/>
          </a:blip>
          <a:stretch>
            <a:fillRect/>
          </a:stretch>
        </p:blipFill>
        <p:spPr>
          <a:xfrm>
            <a:off x="449759" y="1328570"/>
            <a:ext cx="12105282" cy="7096460"/>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7" name="Shape 277"/>
          <p:cNvSpPr/>
          <p:nvPr>
            <p:ph type="body" sz="half" idx="1"/>
          </p:nvPr>
        </p:nvSpPr>
        <p:spPr>
          <a:xfrm>
            <a:off x="970773" y="4039360"/>
            <a:ext cx="11704321" cy="2801921"/>
          </a:xfrm>
          <a:prstGeom prst="rect">
            <a:avLst/>
          </a:prstGeom>
        </p:spPr>
        <p:txBody>
          <a:bodyPr/>
          <a:lstStyle/>
          <a:p>
            <a:pPr>
              <a:lnSpc>
                <a:spcPct val="150000"/>
              </a:lnSpc>
              <a:defRPr b="1">
                <a:solidFill>
                  <a:srgbClr val="CCCCCC"/>
                </a:solidFill>
                <a:latin typeface="Pontano Sans"/>
                <a:ea typeface="Pontano Sans"/>
                <a:cs typeface="Pontano Sans"/>
                <a:sym typeface="Pontano Sans"/>
              </a:defRPr>
            </a:pPr>
            <a:r>
              <a:t>Software is</a:t>
            </a:r>
            <a:r>
              <a:rPr>
                <a:solidFill>
                  <a:srgbClr val="FFFFFF"/>
                </a:solidFill>
              </a:rPr>
              <a:t> </a:t>
            </a:r>
            <a:r>
              <a:rPr>
                <a:solidFill>
                  <a:srgbClr val="D95C34"/>
                </a:solidFill>
              </a:rPr>
              <a:t>continuous</a:t>
            </a:r>
            <a:r>
              <a:rPr>
                <a:solidFill>
                  <a:srgbClr val="000000"/>
                </a:solidFill>
              </a:rPr>
              <a:t> </a:t>
            </a:r>
          </a:p>
        </p:txBody>
      </p:sp>
      <p:sp>
        <p:nvSpPr>
          <p:cNvPr id="278" name="Shape 278"/>
          <p:cNvSpPr/>
          <p:nvPr/>
        </p:nvSpPr>
        <p:spPr>
          <a:xfrm>
            <a:off x="8553173" y="9155413"/>
            <a:ext cx="4876801" cy="610668"/>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defRPr sz="1200">
                <a:solidFill>
                  <a:srgbClr val="999999"/>
                </a:solidFill>
              </a:defRPr>
            </a:pPr>
            <a:r>
              <a:t>Photo by Tom Woodward</a:t>
            </a:r>
          </a:p>
          <a:p>
            <a:pPr>
              <a:defRPr sz="1200">
                <a:solidFill>
                  <a:srgbClr val="999999"/>
                </a:solidFill>
              </a:defRPr>
            </a:pPr>
            <a:r>
              <a:t>https://www.flickr.com/photos/bionicteaching/2131859871/</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7"/>
                                        </p:tgtEl>
                                        <p:attrNameLst>
                                          <p:attrName>style.visibility</p:attrName>
                                        </p:attrNameLst>
                                      </p:cBhvr>
                                      <p:to>
                                        <p:strVal val="visible"/>
                                      </p:to>
                                    </p:set>
                                    <p:animEffect filter="dissolve" transition="in">
                                      <p:cBhvr>
                                        <p:cTn id="7"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7"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xfrm>
            <a:off x="650239" y="390596"/>
            <a:ext cx="11704322" cy="1625601"/>
          </a:xfrm>
          <a:prstGeom prst="rect">
            <a:avLst/>
          </a:prstGeom>
        </p:spPr>
        <p:txBody>
          <a:bodyPr/>
          <a:lstStyle/>
          <a:p>
            <a:pPr/>
            <a:r>
              <a:t>Moving from Doubt to Certainty</a:t>
            </a:r>
          </a:p>
        </p:txBody>
      </p:sp>
      <p:sp>
        <p:nvSpPr>
          <p:cNvPr id="283" name="Shape 283"/>
          <p:cNvSpPr/>
          <p:nvPr/>
        </p:nvSpPr>
        <p:spPr>
          <a:xfrm>
            <a:off x="9859715" y="5079270"/>
            <a:ext cx="939236" cy="1011485"/>
          </a:xfrm>
          <a:prstGeom prst="roundRect">
            <a:avLst>
              <a:gd name="adj" fmla="val 18644"/>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sp>
        <p:nvSpPr>
          <p:cNvPr id="284" name="Shape 284"/>
          <p:cNvSpPr/>
          <p:nvPr/>
        </p:nvSpPr>
        <p:spPr>
          <a:xfrm>
            <a:off x="9859715" y="5494701"/>
            <a:ext cx="939236" cy="686365"/>
          </a:xfrm>
          <a:prstGeom prst="roundRect">
            <a:avLst>
              <a:gd name="adj" fmla="val 2218"/>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sp>
        <p:nvSpPr>
          <p:cNvPr id="285" name="Shape 285"/>
          <p:cNvSpPr/>
          <p:nvPr/>
        </p:nvSpPr>
        <p:spPr>
          <a:xfrm flipV="1">
            <a:off x="1976020" y="6206376"/>
            <a:ext cx="9052761" cy="2"/>
          </a:xfrm>
          <a:prstGeom prst="line">
            <a:avLst/>
          </a:prstGeom>
          <a:ln w="50800">
            <a:solidFill>
              <a:srgbClr val="000000"/>
            </a:solidFill>
            <a:miter lim="400000"/>
            <a:headEnd type="triangle"/>
            <a:tailEnd type="triangle"/>
          </a:ln>
        </p:spPr>
        <p:txBody>
          <a:bodyPr lIns="72248" tIns="72248" rIns="72248" bIns="72248" anchor="ctr"/>
          <a:lstStyle/>
          <a:p>
            <a:pPr defTabSz="650240">
              <a:defRPr sz="1600">
                <a:latin typeface="+mj-lt"/>
                <a:ea typeface="+mj-ea"/>
                <a:cs typeface="+mj-cs"/>
                <a:sym typeface="Helvetica"/>
              </a:defRPr>
            </a:pPr>
          </a:p>
        </p:txBody>
      </p:sp>
      <p:sp>
        <p:nvSpPr>
          <p:cNvPr id="286" name="Shape 286"/>
          <p:cNvSpPr/>
          <p:nvPr/>
        </p:nvSpPr>
        <p:spPr>
          <a:xfrm>
            <a:off x="2149868" y="5061446"/>
            <a:ext cx="939237" cy="1119858"/>
          </a:xfrm>
          <a:prstGeom prst="roundRect">
            <a:avLst>
              <a:gd name="adj" fmla="val 14042"/>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sp>
        <p:nvSpPr>
          <p:cNvPr id="287" name="Shape 287"/>
          <p:cNvSpPr/>
          <p:nvPr/>
        </p:nvSpPr>
        <p:spPr>
          <a:xfrm>
            <a:off x="2131806" y="4140272"/>
            <a:ext cx="957299" cy="957299"/>
          </a:xfrm>
          <a:prstGeom prst="ellipse">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sp>
        <p:nvSpPr>
          <p:cNvPr id="288" name="Shape 288"/>
          <p:cNvSpPr/>
          <p:nvPr/>
        </p:nvSpPr>
        <p:spPr>
          <a:xfrm>
            <a:off x="9841652" y="4158096"/>
            <a:ext cx="957299" cy="957299"/>
          </a:xfrm>
          <a:prstGeom prst="ellipse">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grpSp>
        <p:nvGrpSpPr>
          <p:cNvPr id="293" name="Group 293"/>
          <p:cNvGrpSpPr/>
          <p:nvPr/>
        </p:nvGrpSpPr>
        <p:grpSpPr>
          <a:xfrm>
            <a:off x="8342255" y="2586449"/>
            <a:ext cx="2224146" cy="2303168"/>
            <a:chOff x="0" y="0"/>
            <a:chExt cx="2224144" cy="2303166"/>
          </a:xfrm>
        </p:grpSpPr>
        <p:grpSp>
          <p:nvGrpSpPr>
            <p:cNvPr id="291" name="Group 291"/>
            <p:cNvGrpSpPr/>
            <p:nvPr/>
          </p:nvGrpSpPr>
          <p:grpSpPr>
            <a:xfrm>
              <a:off x="0" y="-1"/>
              <a:ext cx="1806500" cy="1937154"/>
              <a:chOff x="0" y="0"/>
              <a:chExt cx="1806499" cy="1937152"/>
            </a:xfrm>
          </p:grpSpPr>
          <p:sp>
            <p:nvSpPr>
              <p:cNvPr id="289" name="Shape 289"/>
              <p:cNvSpPr/>
              <p:nvPr/>
            </p:nvSpPr>
            <p:spPr>
              <a:xfrm>
                <a:off x="0" y="0"/>
                <a:ext cx="1806500" cy="1937153"/>
              </a:xfrm>
              <a:custGeom>
                <a:avLst/>
                <a:gdLst/>
                <a:ahLst/>
                <a:cxnLst>
                  <a:cxn ang="0">
                    <a:pos x="wd2" y="hd2"/>
                  </a:cxn>
                  <a:cxn ang="5400000">
                    <a:pos x="wd2" y="hd2"/>
                  </a:cxn>
                  <a:cxn ang="10800000">
                    <a:pos x="wd2" y="hd2"/>
                  </a:cxn>
                  <a:cxn ang="16200000">
                    <a:pos x="wd2" y="hd2"/>
                  </a:cxn>
                </a:cxnLst>
                <a:rect l="0" t="0" r="r" b="b"/>
                <a:pathLst>
                  <a:path w="19760" h="20521" fill="norm" stroke="1" extrusionOk="0">
                    <a:moveTo>
                      <a:pt x="15621" y="20521"/>
                    </a:moveTo>
                    <a:lnTo>
                      <a:pt x="12589" y="18770"/>
                    </a:lnTo>
                    <a:cubicBezTo>
                      <a:pt x="7342" y="20218"/>
                      <a:pt x="1876" y="17274"/>
                      <a:pt x="381" y="12192"/>
                    </a:cubicBezTo>
                    <a:cubicBezTo>
                      <a:pt x="-1115" y="7111"/>
                      <a:pt x="1926" y="1818"/>
                      <a:pt x="7173" y="369"/>
                    </a:cubicBezTo>
                    <a:cubicBezTo>
                      <a:pt x="12420" y="-1079"/>
                      <a:pt x="17885" y="1866"/>
                      <a:pt x="19381" y="6947"/>
                    </a:cubicBezTo>
                    <a:cubicBezTo>
                      <a:pt x="20485" y="10697"/>
                      <a:pt x="19128" y="14721"/>
                      <a:pt x="15951" y="17118"/>
                    </a:cubicBezTo>
                    <a:close/>
                  </a:path>
                </a:pathLst>
              </a:custGeom>
              <a:solidFill>
                <a:srgbClr val="7A7A7A"/>
              </a:solidFill>
              <a:ln w="25400" cap="flat">
                <a:solidFill>
                  <a:srgbClr val="000000">
                    <a:alpha val="0"/>
                  </a:srgbClr>
                </a:solidFill>
                <a:prstDash val="solid"/>
                <a:miter lim="400000"/>
              </a:ln>
              <a:effectLst/>
            </p:spPr>
            <p:txBody>
              <a:bodyPr wrap="square" lIns="54186" tIns="54186" rIns="54186" bIns="54186" numCol="1" anchor="t">
                <a:noAutofit/>
              </a:bodyPr>
              <a:lstStyle/>
              <a:p>
                <a:pPr algn="ctr" defTabSz="830862">
                  <a:buClr>
                    <a:srgbClr val="000000"/>
                  </a:buClr>
                  <a:defRPr sz="5600">
                    <a:solidFill>
                      <a:srgbClr val="FFFFFF"/>
                    </a:solidFill>
                    <a:effectLst>
                      <a:outerShdw sx="100000" sy="100000" kx="0" ky="0" algn="b" rotWithShape="0" blurRad="38100" dist="12700" dir="5400000">
                        <a:srgbClr val="000000">
                          <a:alpha val="50000"/>
                        </a:srgbClr>
                      </a:outerShdw>
                    </a:effectLst>
                    <a:latin typeface="Calibri"/>
                    <a:ea typeface="Calibri"/>
                    <a:cs typeface="Calibri"/>
                    <a:sym typeface="Calibri"/>
                  </a:defRPr>
                </a:pPr>
              </a:p>
            </p:txBody>
          </p:sp>
          <p:sp>
            <p:nvSpPr>
              <p:cNvPr id="290" name="Shape 290"/>
              <p:cNvSpPr/>
              <p:nvPr/>
            </p:nvSpPr>
            <p:spPr>
              <a:xfrm>
                <a:off x="264747" y="573144"/>
                <a:ext cx="1282419"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650240">
                  <a:buClr>
                    <a:srgbClr val="FFFFFF"/>
                  </a:buClr>
                  <a:buFont typeface="Helvetica"/>
                  <a:defRPr sz="2200">
                    <a:solidFill>
                      <a:srgbClr val="FFFFFF"/>
                    </a:solidFill>
                    <a:uFill>
                      <a:solidFill>
                        <a:srgbClr val="FFFFFF"/>
                      </a:solidFill>
                    </a:uFill>
                    <a:latin typeface="+mj-lt"/>
                    <a:ea typeface="+mj-ea"/>
                    <a:cs typeface="+mj-cs"/>
                    <a:sym typeface="Helvetica"/>
                  </a:defRPr>
                </a:lvl1pPr>
              </a:lstStyle>
              <a:p>
                <a:pPr>
                  <a:defRPr sz="2400">
                    <a:solidFill>
                      <a:srgbClr val="000000"/>
                    </a:solidFill>
                    <a:uFill>
                      <a:solidFill>
                        <a:srgbClr val="000000"/>
                      </a:solidFill>
                    </a:uFill>
                    <a:latin typeface="Calibri"/>
                    <a:ea typeface="Calibri"/>
                    <a:cs typeface="Calibri"/>
                    <a:sym typeface="Calibri"/>
                  </a:defRPr>
                </a:pPr>
                <a:r>
                  <a:rPr sz="2200">
                    <a:solidFill>
                      <a:srgbClr val="FFFFFF"/>
                    </a:solidFill>
                    <a:uFill>
                      <a:solidFill>
                        <a:srgbClr val="FFFFFF"/>
                      </a:solidFill>
                    </a:uFill>
                    <a:latin typeface="+mj-lt"/>
                    <a:ea typeface="+mj-ea"/>
                    <a:cs typeface="+mj-cs"/>
                    <a:sym typeface="Helvetica"/>
                  </a:rPr>
                  <a:t>No one clicked.</a:t>
                </a:r>
              </a:p>
            </p:txBody>
          </p:sp>
        </p:grpSp>
        <p:sp>
          <p:nvSpPr>
            <p:cNvPr id="292" name="Shape 292"/>
            <p:cNvSpPr/>
            <p:nvPr/>
          </p:nvSpPr>
          <p:spPr>
            <a:xfrm>
              <a:off x="1743238" y="2093205"/>
              <a:ext cx="480908" cy="209962"/>
            </a:xfrm>
            <a:custGeom>
              <a:avLst/>
              <a:gdLst/>
              <a:ahLst/>
              <a:cxnLst>
                <a:cxn ang="0">
                  <a:pos x="wd2" y="hd2"/>
                </a:cxn>
                <a:cxn ang="5400000">
                  <a:pos x="wd2" y="hd2"/>
                </a:cxn>
                <a:cxn ang="10800000">
                  <a:pos x="wd2" y="hd2"/>
                </a:cxn>
                <a:cxn ang="16200000">
                  <a:pos x="wd2" y="hd2"/>
                </a:cxn>
              </a:cxnLst>
              <a:rect l="0" t="0" r="r" b="b"/>
              <a:pathLst>
                <a:path w="21600" h="9802" fill="norm" stroke="1" extrusionOk="0">
                  <a:moveTo>
                    <a:pt x="21600" y="9037"/>
                  </a:moveTo>
                  <a:cubicBezTo>
                    <a:pt x="21600" y="9037"/>
                    <a:pt x="11901" y="-11798"/>
                    <a:pt x="0" y="9802"/>
                  </a:cubicBezTo>
                </a:path>
              </a:pathLst>
            </a:custGeom>
            <a:noFill/>
            <a:ln w="50800" cap="flat">
              <a:solidFill>
                <a:srgbClr val="FFFFFF"/>
              </a:solidFill>
              <a:prstDash val="solid"/>
              <a:miter lim="400000"/>
            </a:ln>
            <a:effectLst/>
          </p:spPr>
          <p:txBody>
            <a:bodyPr wrap="square" lIns="0" tIns="0" rIns="0" bIns="0" numCol="1" anchor="t">
              <a:noAutofit/>
            </a:bodyPr>
            <a:lstStyle/>
            <a:p>
              <a:pPr defTabSz="650240">
                <a:defRPr sz="1600">
                  <a:latin typeface="+mj-lt"/>
                  <a:ea typeface="+mj-ea"/>
                  <a:cs typeface="+mj-cs"/>
                  <a:sym typeface="Helvetica"/>
                </a:defRPr>
              </a:pPr>
            </a:p>
          </p:txBody>
        </p:sp>
      </p:grpSp>
      <p:grpSp>
        <p:nvGrpSpPr>
          <p:cNvPr id="298" name="Group 298"/>
          <p:cNvGrpSpPr/>
          <p:nvPr/>
        </p:nvGrpSpPr>
        <p:grpSpPr>
          <a:xfrm>
            <a:off x="2429833" y="2713211"/>
            <a:ext cx="2431760" cy="2230831"/>
            <a:chOff x="0" y="0"/>
            <a:chExt cx="2431759" cy="2230830"/>
          </a:xfrm>
        </p:grpSpPr>
        <p:grpSp>
          <p:nvGrpSpPr>
            <p:cNvPr id="296" name="Group 296"/>
            <p:cNvGrpSpPr/>
            <p:nvPr/>
          </p:nvGrpSpPr>
          <p:grpSpPr>
            <a:xfrm>
              <a:off x="623575" y="0"/>
              <a:ext cx="1808185" cy="1806372"/>
              <a:chOff x="0" y="0"/>
              <a:chExt cx="1808184" cy="1806371"/>
            </a:xfrm>
          </p:grpSpPr>
          <p:sp>
            <p:nvSpPr>
              <p:cNvPr id="294" name="Shape 294"/>
              <p:cNvSpPr/>
              <p:nvPr/>
            </p:nvSpPr>
            <p:spPr>
              <a:xfrm>
                <a:off x="0" y="0"/>
                <a:ext cx="1808185" cy="1806372"/>
              </a:xfrm>
              <a:custGeom>
                <a:avLst/>
                <a:gdLst/>
                <a:ahLst/>
                <a:cxnLst>
                  <a:cxn ang="0">
                    <a:pos x="wd2" y="hd2"/>
                  </a:cxn>
                  <a:cxn ang="5400000">
                    <a:pos x="wd2" y="hd2"/>
                  </a:cxn>
                  <a:cxn ang="10800000">
                    <a:pos x="wd2" y="hd2"/>
                  </a:cxn>
                  <a:cxn ang="16200000">
                    <a:pos x="wd2" y="hd2"/>
                  </a:cxn>
                </a:cxnLst>
                <a:rect l="0" t="0" r="r" b="b"/>
                <a:pathLst>
                  <a:path w="18917" h="19540" fill="norm" stroke="1" extrusionOk="0">
                    <a:moveTo>
                      <a:pt x="693" y="17737"/>
                    </a:moveTo>
                    <a:lnTo>
                      <a:pt x="1296" y="14706"/>
                    </a:lnTo>
                    <a:cubicBezTo>
                      <a:pt x="-1342" y="10049"/>
                      <a:pt x="174" y="4065"/>
                      <a:pt x="4681" y="1339"/>
                    </a:cubicBezTo>
                    <a:cubicBezTo>
                      <a:pt x="9189" y="-1386"/>
                      <a:pt x="14982" y="180"/>
                      <a:pt x="17620" y="4836"/>
                    </a:cubicBezTo>
                    <a:cubicBezTo>
                      <a:pt x="20258" y="9493"/>
                      <a:pt x="18742" y="15477"/>
                      <a:pt x="14235" y="18202"/>
                    </a:cubicBezTo>
                    <a:cubicBezTo>
                      <a:pt x="10908" y="20214"/>
                      <a:pt x="6732" y="19938"/>
                      <a:pt x="3680" y="17505"/>
                    </a:cubicBezTo>
                    <a:close/>
                  </a:path>
                </a:pathLst>
              </a:custGeom>
              <a:solidFill>
                <a:srgbClr val="7A7A7A"/>
              </a:solidFill>
              <a:ln w="25400" cap="flat">
                <a:solidFill>
                  <a:srgbClr val="000000">
                    <a:alpha val="0"/>
                  </a:srgbClr>
                </a:solidFill>
                <a:prstDash val="solid"/>
                <a:miter lim="400000"/>
              </a:ln>
              <a:effectLst/>
            </p:spPr>
            <p:txBody>
              <a:bodyPr wrap="square" lIns="54186" tIns="54186" rIns="54186" bIns="54186" numCol="1" anchor="t">
                <a:noAutofit/>
              </a:bodyPr>
              <a:lstStyle/>
              <a:p>
                <a:pPr algn="ctr" defTabSz="830862">
                  <a:buClr>
                    <a:srgbClr val="000000"/>
                  </a:buClr>
                  <a:defRPr sz="5600">
                    <a:solidFill>
                      <a:srgbClr val="FFFFFF"/>
                    </a:solidFill>
                    <a:effectLst>
                      <a:outerShdw sx="100000" sy="100000" kx="0" ky="0" algn="b" rotWithShape="0" blurRad="38100" dist="12700" dir="5400000">
                        <a:srgbClr val="000000">
                          <a:alpha val="50000"/>
                        </a:srgbClr>
                      </a:outerShdw>
                    </a:effectLst>
                    <a:latin typeface="Calibri"/>
                    <a:ea typeface="Calibri"/>
                    <a:cs typeface="Calibri"/>
                    <a:sym typeface="Calibri"/>
                  </a:defRPr>
                </a:pPr>
              </a:p>
            </p:txBody>
          </p:sp>
          <p:sp>
            <p:nvSpPr>
              <p:cNvPr id="295" name="Shape 295"/>
              <p:cNvSpPr/>
              <p:nvPr/>
            </p:nvSpPr>
            <p:spPr>
              <a:xfrm>
                <a:off x="264906" y="407956"/>
                <a:ext cx="1282419"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650240">
                  <a:buClr>
                    <a:srgbClr val="FFFFFF"/>
                  </a:buClr>
                  <a:buFont typeface="Helvetica"/>
                  <a:defRPr sz="2200">
                    <a:solidFill>
                      <a:srgbClr val="FFFFFF"/>
                    </a:solidFill>
                    <a:uFill>
                      <a:solidFill>
                        <a:srgbClr val="FFFFFF"/>
                      </a:solidFill>
                    </a:uFill>
                    <a:latin typeface="+mj-lt"/>
                    <a:ea typeface="+mj-ea"/>
                    <a:cs typeface="+mj-cs"/>
                    <a:sym typeface="Helvetica"/>
                  </a:defRPr>
                </a:lvl1pPr>
              </a:lstStyle>
              <a:p>
                <a:pPr>
                  <a:defRPr sz="2400">
                    <a:solidFill>
                      <a:srgbClr val="000000"/>
                    </a:solidFill>
                    <a:uFill>
                      <a:solidFill>
                        <a:srgbClr val="000000"/>
                      </a:solidFill>
                    </a:uFill>
                    <a:latin typeface="Calibri"/>
                    <a:ea typeface="Calibri"/>
                    <a:cs typeface="Calibri"/>
                    <a:sym typeface="Calibri"/>
                  </a:defRPr>
                </a:pPr>
                <a:r>
                  <a:rPr sz="2200">
                    <a:solidFill>
                      <a:srgbClr val="FFFFFF"/>
                    </a:solidFill>
                    <a:uFill>
                      <a:solidFill>
                        <a:srgbClr val="FFFFFF"/>
                      </a:solidFill>
                    </a:uFill>
                    <a:latin typeface="+mj-lt"/>
                    <a:ea typeface="+mj-ea"/>
                    <a:cs typeface="+mj-cs"/>
                    <a:sym typeface="Helvetica"/>
                  </a:rPr>
                  <a:t>This is going to be BIG!</a:t>
                </a:r>
              </a:p>
            </p:txBody>
          </p:sp>
        </p:grpSp>
        <p:sp>
          <p:nvSpPr>
            <p:cNvPr id="297" name="Shape 297"/>
            <p:cNvSpPr/>
            <p:nvPr/>
          </p:nvSpPr>
          <p:spPr>
            <a:xfrm>
              <a:off x="0" y="2070527"/>
              <a:ext cx="379658" cy="160304"/>
            </a:xfrm>
            <a:custGeom>
              <a:avLst/>
              <a:gdLst/>
              <a:ahLst/>
              <a:cxnLst>
                <a:cxn ang="0">
                  <a:pos x="wd2" y="hd2"/>
                </a:cxn>
                <a:cxn ang="5400000">
                  <a:pos x="wd2" y="hd2"/>
                </a:cxn>
                <a:cxn ang="10800000">
                  <a:pos x="wd2" y="hd2"/>
                </a:cxn>
                <a:cxn ang="16200000">
                  <a:pos x="wd2" y="hd2"/>
                </a:cxn>
              </a:cxnLst>
              <a:rect l="0" t="0" r="r" b="b"/>
              <a:pathLst>
                <a:path w="21600" h="9600" fill="norm" stroke="1" extrusionOk="0">
                  <a:moveTo>
                    <a:pt x="0" y="0"/>
                  </a:moveTo>
                  <a:cubicBezTo>
                    <a:pt x="0" y="0"/>
                    <a:pt x="9006" y="21600"/>
                    <a:pt x="21600" y="0"/>
                  </a:cubicBezTo>
                </a:path>
              </a:pathLst>
            </a:custGeom>
            <a:noFill/>
            <a:ln w="50800" cap="flat">
              <a:solidFill>
                <a:srgbClr val="FFFFFF"/>
              </a:solidFill>
              <a:prstDash val="solid"/>
              <a:miter lim="400000"/>
            </a:ln>
            <a:effectLst/>
          </p:spPr>
          <p:txBody>
            <a:bodyPr wrap="square" lIns="0" tIns="0" rIns="0" bIns="0" numCol="1" anchor="t">
              <a:noAutofit/>
            </a:bodyPr>
            <a:lstStyle/>
            <a:p>
              <a:pPr defTabSz="650240">
                <a:defRPr sz="1600">
                  <a:latin typeface="+mj-lt"/>
                  <a:ea typeface="+mj-ea"/>
                  <a:cs typeface="+mj-cs"/>
                  <a:sym typeface="Helvetica"/>
                </a:defRPr>
              </a:pPr>
            </a:p>
          </p:txBody>
        </p:sp>
      </p:grpSp>
      <p:sp>
        <p:nvSpPr>
          <p:cNvPr id="299" name="Shape 299"/>
          <p:cNvSpPr/>
          <p:nvPr/>
        </p:nvSpPr>
        <p:spPr>
          <a:xfrm>
            <a:off x="2149868" y="5494939"/>
            <a:ext cx="939237" cy="686365"/>
          </a:xfrm>
          <a:prstGeom prst="roundRect">
            <a:avLst>
              <a:gd name="adj" fmla="val 2218"/>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sp>
        <p:nvSpPr>
          <p:cNvPr id="300" name="Shape 300"/>
          <p:cNvSpPr/>
          <p:nvPr/>
        </p:nvSpPr>
        <p:spPr>
          <a:xfrm>
            <a:off x="2113744" y="6532388"/>
            <a:ext cx="1932659" cy="508001"/>
          </a:xfrm>
          <a:prstGeom prst="rect">
            <a:avLst/>
          </a:prstGeom>
          <a:extLst>
            <a:ext uri="{C572A759-6A51-4108-AA02-DFA0A04FC94B}">
              <ma14:wrappingTextBoxFlag xmlns:ma14="http://schemas.microsoft.com/office/mac/drawingml/2011/main" val="1"/>
            </a:ext>
          </a:extLst>
        </p:spPr>
        <p:txBody>
          <a:bodyPr lIns="0" tIns="0" rIns="0" bIns="0" anchor="ctr">
            <a:spAutoFit/>
          </a:bodyPr>
          <a:lstStyle>
            <a:lvl1pPr defTabSz="650240">
              <a:buClr>
                <a:srgbClr val="000000"/>
              </a:buClr>
              <a:buFont typeface="Helvetica"/>
              <a:defRPr sz="1600">
                <a:uFill>
                  <a:solidFill>
                    <a:srgbClr val="000000"/>
                  </a:solidFill>
                </a:uFill>
                <a:latin typeface="+mj-lt"/>
                <a:ea typeface="+mj-ea"/>
                <a:cs typeface="+mj-cs"/>
                <a:sym typeface="Helvetica"/>
              </a:defRPr>
            </a:lvl1pPr>
          </a:lstStyle>
          <a:p>
            <a:pPr>
              <a:defRPr sz="2400">
                <a:latin typeface="Calibri"/>
                <a:ea typeface="Calibri"/>
                <a:cs typeface="Calibri"/>
                <a:sym typeface="Calibri"/>
              </a:defRPr>
            </a:pPr>
            <a:r>
              <a:rPr sz="1600">
                <a:latin typeface="+mj-lt"/>
                <a:ea typeface="+mj-ea"/>
                <a:cs typeface="+mj-cs"/>
                <a:sym typeface="Helvetica"/>
              </a:rPr>
              <a:t>Make a design decision</a:t>
            </a:r>
          </a:p>
        </p:txBody>
      </p:sp>
      <p:sp>
        <p:nvSpPr>
          <p:cNvPr id="301" name="Shape 301"/>
          <p:cNvSpPr/>
          <p:nvPr/>
        </p:nvSpPr>
        <p:spPr>
          <a:xfrm>
            <a:off x="4965472" y="6359172"/>
            <a:ext cx="2673210" cy="520701"/>
          </a:xfrm>
          <a:prstGeom prst="rect">
            <a:avLst/>
          </a:prstGeom>
          <a:extLst>
            <a:ext uri="{C572A759-6A51-4108-AA02-DFA0A04FC94B}">
              <ma14:wrappingTextBoxFlag xmlns:ma14="http://schemas.microsoft.com/office/mac/drawingml/2011/main" val="1"/>
            </a:ext>
          </a:extLst>
        </p:spPr>
        <p:txBody>
          <a:bodyPr lIns="0" tIns="0" rIns="0" bIns="0" anchor="ctr">
            <a:spAutoFit/>
          </a:bodyPr>
          <a:lstStyle>
            <a:lvl1pPr algn="ctr" defTabSz="650240">
              <a:buClr>
                <a:srgbClr val="FF2600"/>
              </a:buClr>
              <a:buFont typeface="Helvetica"/>
              <a:defRPr sz="3400">
                <a:solidFill>
                  <a:srgbClr val="D95C34"/>
                </a:solidFill>
                <a:uFill>
                  <a:solidFill>
                    <a:srgbClr val="FF2600"/>
                  </a:solidFill>
                </a:uFill>
                <a:latin typeface="+mj-lt"/>
                <a:ea typeface="+mj-ea"/>
                <a:cs typeface="+mj-cs"/>
                <a:sym typeface="Helvetica"/>
              </a:defRPr>
            </a:lvl1pPr>
          </a:lstStyle>
          <a:p>
            <a:pPr>
              <a:defRPr sz="2400">
                <a:uFill>
                  <a:solidFill>
                    <a:srgbClr val="000000"/>
                  </a:solidFill>
                </a:uFill>
                <a:latin typeface="Calibri"/>
                <a:ea typeface="Calibri"/>
                <a:cs typeface="Calibri"/>
                <a:sym typeface="Calibri"/>
              </a:defRPr>
            </a:pPr>
            <a:r>
              <a:rPr sz="3400">
                <a:uFill>
                  <a:solidFill>
                    <a:srgbClr val="FF2600"/>
                  </a:solidFill>
                </a:uFill>
                <a:latin typeface="+mj-lt"/>
                <a:ea typeface="+mj-ea"/>
                <a:cs typeface="+mj-cs"/>
                <a:sym typeface="Helvetica"/>
              </a:rPr>
              <a:t> months</a:t>
            </a:r>
          </a:p>
        </p:txBody>
      </p:sp>
      <p:grpSp>
        <p:nvGrpSpPr>
          <p:cNvPr id="304" name="Group 304"/>
          <p:cNvGrpSpPr/>
          <p:nvPr/>
        </p:nvGrpSpPr>
        <p:grpSpPr>
          <a:xfrm>
            <a:off x="4691379" y="6994313"/>
            <a:ext cx="3160890" cy="2025933"/>
            <a:chOff x="0" y="0"/>
            <a:chExt cx="3160889" cy="2025932"/>
          </a:xfrm>
        </p:grpSpPr>
        <p:sp>
          <p:nvSpPr>
            <p:cNvPr id="302" name="Shape 302"/>
            <p:cNvSpPr/>
            <p:nvPr/>
          </p:nvSpPr>
          <p:spPr>
            <a:xfrm>
              <a:off x="0" y="1505232"/>
              <a:ext cx="3160890"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650240">
                <a:buClr>
                  <a:srgbClr val="FF2600"/>
                </a:buClr>
                <a:buFont typeface="Helvetica"/>
                <a:defRPr sz="3400">
                  <a:solidFill>
                    <a:srgbClr val="D95C34"/>
                  </a:solidFill>
                  <a:uFill>
                    <a:solidFill>
                      <a:srgbClr val="FF2600"/>
                    </a:solidFill>
                  </a:uFill>
                  <a:latin typeface="+mj-lt"/>
                  <a:ea typeface="+mj-ea"/>
                  <a:cs typeface="+mj-cs"/>
                  <a:sym typeface="Helvetica"/>
                </a:defRPr>
              </a:lvl1pPr>
            </a:lstStyle>
            <a:p>
              <a:pPr>
                <a:defRPr sz="2400">
                  <a:uFill>
                    <a:solidFill>
                      <a:srgbClr val="000000"/>
                    </a:solidFill>
                  </a:uFill>
                  <a:latin typeface="Calibri"/>
                  <a:ea typeface="Calibri"/>
                  <a:cs typeface="Calibri"/>
                  <a:sym typeface="Calibri"/>
                </a:defRPr>
              </a:pPr>
              <a:r>
                <a:rPr sz="3400">
                  <a:uFill>
                    <a:solidFill>
                      <a:srgbClr val="FF2600"/>
                    </a:solidFill>
                  </a:uFill>
                  <a:latin typeface="+mj-lt"/>
                  <a:ea typeface="+mj-ea"/>
                  <a:cs typeface="+mj-cs"/>
                  <a:sym typeface="Helvetica"/>
                </a:rPr>
                <a:t>hours</a:t>
              </a:r>
            </a:p>
          </p:txBody>
        </p:sp>
        <p:sp>
          <p:nvSpPr>
            <p:cNvPr id="303" name="Shape 303"/>
            <p:cNvSpPr/>
            <p:nvPr/>
          </p:nvSpPr>
          <p:spPr>
            <a:xfrm flipV="1">
              <a:off x="1618547" y="-1"/>
              <a:ext cx="1" cy="1526259"/>
            </a:xfrm>
            <a:prstGeom prst="line">
              <a:avLst/>
            </a:prstGeom>
            <a:noFill/>
            <a:ln w="50800" cap="flat">
              <a:solidFill>
                <a:srgbClr val="000000"/>
              </a:solidFill>
              <a:prstDash val="solid"/>
              <a:miter lim="400000"/>
              <a:headEnd type="triangle" w="med" len="med"/>
            </a:ln>
            <a:effectLst/>
          </p:spPr>
          <p:txBody>
            <a:bodyPr wrap="square" lIns="72248" tIns="72248" rIns="72248" bIns="72248" numCol="1" anchor="ctr">
              <a:noAutofit/>
            </a:bodyPr>
            <a:lstStyle/>
            <a:p>
              <a:pPr defTabSz="650240">
                <a:defRPr sz="1600">
                  <a:latin typeface="+mj-lt"/>
                  <a:ea typeface="+mj-ea"/>
                  <a:cs typeface="+mj-cs"/>
                  <a:sym typeface="Helvetica"/>
                </a:defRPr>
              </a:pPr>
            </a:p>
          </p:txBody>
        </p:sp>
      </p:grpSp>
      <p:sp>
        <p:nvSpPr>
          <p:cNvPr id="305" name="Shape 305"/>
          <p:cNvSpPr/>
          <p:nvPr/>
        </p:nvSpPr>
        <p:spPr>
          <a:xfrm>
            <a:off x="10060092" y="6595650"/>
            <a:ext cx="1300481" cy="508001"/>
          </a:xfrm>
          <a:prstGeom prst="rect">
            <a:avLst/>
          </a:prstGeom>
          <a:extLst>
            <a:ext uri="{C572A759-6A51-4108-AA02-DFA0A04FC94B}">
              <ma14:wrappingTextBoxFlag xmlns:ma14="http://schemas.microsoft.com/office/mac/drawingml/2011/main" val="1"/>
            </a:ext>
          </a:extLst>
        </p:spPr>
        <p:txBody>
          <a:bodyPr lIns="0" tIns="0" rIns="0" bIns="0" anchor="ctr">
            <a:spAutoFit/>
          </a:bodyPr>
          <a:lstStyle>
            <a:lvl1pPr defTabSz="650240">
              <a:buClr>
                <a:srgbClr val="000000"/>
              </a:buClr>
              <a:buFont typeface="Helvetica"/>
              <a:defRPr sz="1600">
                <a:uFill>
                  <a:solidFill>
                    <a:srgbClr val="000000"/>
                  </a:solidFill>
                </a:uFill>
                <a:latin typeface="+mj-lt"/>
                <a:ea typeface="+mj-ea"/>
                <a:cs typeface="+mj-cs"/>
                <a:sym typeface="Helvetica"/>
              </a:defRPr>
            </a:lvl1pPr>
          </a:lstStyle>
          <a:p>
            <a:pPr>
              <a:defRPr sz="2400">
                <a:latin typeface="Calibri"/>
                <a:ea typeface="Calibri"/>
                <a:cs typeface="Calibri"/>
                <a:sym typeface="Calibri"/>
              </a:defRPr>
            </a:pPr>
            <a:r>
              <a:rPr sz="1600">
                <a:latin typeface="+mj-lt"/>
                <a:ea typeface="+mj-ea"/>
                <a:cs typeface="+mj-cs"/>
                <a:sym typeface="Helvetica"/>
              </a:rPr>
              <a:t>Get feedback from market</a:t>
            </a:r>
          </a:p>
        </p:txBody>
      </p:sp>
      <p:sp>
        <p:nvSpPr>
          <p:cNvPr id="306" name="Shape 306"/>
          <p:cNvSpPr/>
          <p:nvPr/>
        </p:nvSpPr>
        <p:spPr>
          <a:xfrm>
            <a:off x="9919546" y="9146257"/>
            <a:ext cx="2889957" cy="254001"/>
          </a:xfrm>
          <a:prstGeom prst="rect">
            <a:avLst/>
          </a:prstGeom>
          <a:extLst>
            <a:ext uri="{C572A759-6A51-4108-AA02-DFA0A04FC94B}">
              <ma14:wrappingTextBoxFlag xmlns:ma14="http://schemas.microsoft.com/office/mac/drawingml/2011/main" val="1"/>
            </a:ext>
          </a:extLst>
        </p:spPr>
        <p:txBody>
          <a:bodyPr lIns="0" tIns="0" rIns="0" bIns="0" anchor="ctr">
            <a:spAutoFit/>
          </a:bodyPr>
          <a:lstStyle>
            <a:lvl1pPr algn="r" defTabSz="650240">
              <a:buClr>
                <a:srgbClr val="6C6C6C"/>
              </a:buClr>
              <a:buFont typeface="Helvetica"/>
              <a:defRPr sz="1600">
                <a:solidFill>
                  <a:srgbClr val="6C6C6C"/>
                </a:solidFill>
                <a:uFill>
                  <a:solidFill>
                    <a:srgbClr val="6C6C6C"/>
                  </a:solidFill>
                </a:uFill>
                <a:latin typeface="+mj-lt"/>
                <a:ea typeface="+mj-ea"/>
                <a:cs typeface="+mj-cs"/>
                <a:sym typeface="Helvetica"/>
              </a:defRPr>
            </a:lvl1pPr>
          </a:lstStyle>
          <a:p>
            <a:pPr>
              <a:defRPr sz="2400">
                <a:solidFill>
                  <a:srgbClr val="000000"/>
                </a:solidFill>
                <a:uFill>
                  <a:solidFill>
                    <a:srgbClr val="000000"/>
                  </a:solidFill>
                </a:uFill>
                <a:latin typeface="Calibri"/>
                <a:ea typeface="Calibri"/>
                <a:cs typeface="Calibri"/>
                <a:sym typeface="Calibri"/>
              </a:defRPr>
            </a:pPr>
            <a:r>
              <a:rPr sz="1600">
                <a:solidFill>
                  <a:srgbClr val="6C6C6C"/>
                </a:solidFill>
                <a:uFill>
                  <a:solidFill>
                    <a:srgbClr val="6C6C6C"/>
                  </a:solidFill>
                </a:uFill>
                <a:latin typeface="+mj-lt"/>
                <a:ea typeface="+mj-ea"/>
                <a:cs typeface="+mj-cs"/>
                <a:sym typeface="Helvetica"/>
              </a:rPr>
              <a:t>Concept credit: @clevergirl</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10" presetID="3" grpId="2" fill="hold">
                                  <p:stCondLst>
                                    <p:cond delay="0"/>
                                  </p:stCondLst>
                                  <p:iterate type="el" backwards="0">
                                    <p:tmAbs val="0"/>
                                  </p:iterate>
                                  <p:childTnLst>
                                    <p:set>
                                      <p:cBhvr>
                                        <p:cTn id="10" fill="hold"/>
                                        <p:tgtEl>
                                          <p:spTgt spid="304"/>
                                        </p:tgtEl>
                                        <p:attrNameLst>
                                          <p:attrName>style.visibility</p:attrName>
                                        </p:attrNameLst>
                                      </p:cBhvr>
                                      <p:to>
                                        <p:strVal val="visible"/>
                                      </p:to>
                                    </p:set>
                                    <p:animEffect filter="blinds(horizontal)" transition="in">
                                      <p:cBhvr>
                                        <p:cTn id="11" dur="5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4" grpId="2"/>
      <p:bldP build="whole" bldLvl="1" animBg="1" rev="0" advAuto="0" spid="301" grpId="1"/>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310" name="Shape 310"/>
          <p:cNvSpPr/>
          <p:nvPr/>
        </p:nvSpPr>
        <p:spPr>
          <a:xfrm>
            <a:off x="5099733" y="3780693"/>
            <a:ext cx="3768283" cy="23301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b="1" sz="13600">
                <a:solidFill>
                  <a:srgbClr val="FFFFFF"/>
                </a:solidFill>
                <a:latin typeface="Pontano Sans"/>
                <a:ea typeface="Pontano Sans"/>
                <a:cs typeface="Pontano Sans"/>
                <a:sym typeface="Pontano Sans"/>
              </a:defRPr>
            </a:lvl1pPr>
          </a:lstStyle>
          <a:p>
            <a:pPr/>
            <a:r>
              <a:t>11.6</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title"/>
          </p:nvPr>
        </p:nvSpPr>
        <p:spPr>
          <a:prstGeom prst="rect">
            <a:avLst/>
          </a:prstGeom>
        </p:spPr>
        <p:txBody>
          <a:bodyPr/>
          <a:lstStyle/>
          <a:p>
            <a:pPr/>
            <a:r>
              <a:t>A quick thing about teams</a:t>
            </a:r>
          </a:p>
        </p:txBody>
      </p:sp>
      <p:sp>
        <p:nvSpPr>
          <p:cNvPr id="315" name="Shape 315"/>
          <p:cNvSpPr/>
          <p:nvPr/>
        </p:nvSpPr>
        <p:spPr>
          <a:xfrm>
            <a:off x="650239" y="2267519"/>
            <a:ext cx="11704322" cy="706517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marL="615950" indent="-539750">
              <a:lnSpc>
                <a:spcPct val="150000"/>
              </a:lnSpc>
              <a:buClr>
                <a:srgbClr val="000000"/>
              </a:buClr>
              <a:buSzPct val="100000"/>
              <a:buFont typeface="Helvetica"/>
              <a:buChar char="-"/>
              <a:defRPr sz="3400">
                <a:latin typeface="Pontano Sans"/>
                <a:ea typeface="Pontano Sans"/>
                <a:cs typeface="Pontano Sans"/>
                <a:sym typeface="Pontano Sans"/>
              </a:defRPr>
            </a:pPr>
            <a:r>
              <a:t>A “team” typically includes at least </a:t>
            </a:r>
            <a:r>
              <a:rPr>
                <a:solidFill>
                  <a:srgbClr val="D95C34"/>
                </a:solidFill>
              </a:rPr>
              <a:t>one of each discipline</a:t>
            </a:r>
            <a:r>
              <a:t> (product, design, 2-3 dev...a 2-pizza team)</a:t>
            </a:r>
          </a:p>
          <a:p>
            <a:pPr>
              <a:defRPr sz="4200"/>
            </a:pPr>
            <a:endParaRPr sz="3400">
              <a:latin typeface="Pontano Sans"/>
              <a:ea typeface="Pontano Sans"/>
              <a:cs typeface="Pontano Sans"/>
              <a:sym typeface="Pontano Sans"/>
            </a:endParaRPr>
          </a:p>
          <a:p>
            <a:pPr marL="615950" indent="-539750">
              <a:buClr>
                <a:srgbClr val="000000"/>
              </a:buClr>
              <a:buSzPct val="100000"/>
              <a:buFont typeface="Helvetica"/>
              <a:buChar char="-"/>
              <a:defRPr sz="3400">
                <a:latin typeface="Pontano Sans"/>
                <a:ea typeface="Pontano Sans"/>
                <a:cs typeface="Pontano Sans"/>
                <a:sym typeface="Pontano Sans"/>
              </a:defRPr>
            </a:pPr>
            <a:r>
              <a:t>everyone is creative and has </a:t>
            </a:r>
            <a:r>
              <a:rPr>
                <a:solidFill>
                  <a:srgbClr val="D95C34"/>
                </a:solidFill>
              </a:rPr>
              <a:t>secondary competencies</a:t>
            </a:r>
            <a:r>
              <a:t>. </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9" name="image23.png"/>
          <p:cNvPicPr>
            <a:picLocks noChangeAspect="1"/>
          </p:cNvPicPr>
          <p:nvPr/>
        </p:nvPicPr>
        <p:blipFill>
          <a:blip r:embed="rId2">
            <a:extLst/>
          </a:blip>
          <a:stretch>
            <a:fillRect/>
          </a:stretch>
        </p:blipFill>
        <p:spPr>
          <a:xfrm>
            <a:off x="-812801" y="-1"/>
            <a:ext cx="14630401" cy="9753601"/>
          </a:xfrm>
          <a:prstGeom prst="rect">
            <a:avLst/>
          </a:prstGeom>
          <a:ln w="12700">
            <a:miter lim="400000"/>
          </a:ln>
        </p:spPr>
      </p:pic>
      <p:sp>
        <p:nvSpPr>
          <p:cNvPr id="320" name="Shape 320"/>
          <p:cNvSpPr/>
          <p:nvPr/>
        </p:nvSpPr>
        <p:spPr>
          <a:xfrm>
            <a:off x="588586" y="5904673"/>
            <a:ext cx="11771735" cy="33842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b="1" sz="3400">
                <a:solidFill>
                  <a:srgbClr val="FFFFFF"/>
                </a:solidFill>
                <a:latin typeface="Pontano Sans"/>
                <a:ea typeface="Pontano Sans"/>
                <a:cs typeface="Pontano Sans"/>
                <a:sym typeface="Pontano Sans"/>
              </a:defRPr>
            </a:pPr>
            <a:r>
              <a:t>Jeffrey Allen "Jeff Skunk" Baxter (born December 13, 1948) is an American </a:t>
            </a:r>
            <a:r>
              <a:rPr>
                <a:solidFill>
                  <a:srgbClr val="D95C34"/>
                </a:solidFill>
              </a:rPr>
              <a:t>guitarist</a:t>
            </a:r>
            <a:r>
              <a:t>, known for his stints in the rock bands Steely Dan and The Doobie Brothers during the 1970s. More recently, he has been working as a </a:t>
            </a:r>
            <a:r>
              <a:rPr>
                <a:solidFill>
                  <a:srgbClr val="D95C34"/>
                </a:solidFill>
              </a:rPr>
              <a:t>defense consultant</a:t>
            </a:r>
            <a:r>
              <a:t> and chairs a Congressional Advisory Board on missile defense.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20"/>
                                        </p:tgtEl>
                                        <p:attrNameLst>
                                          <p:attrName>style.visibility</p:attrName>
                                        </p:attrNameLst>
                                      </p:cBhvr>
                                      <p:to>
                                        <p:strVal val="visible"/>
                                      </p:to>
                                    </p:set>
                                    <p:animEffect filter="dissolve" transition="in">
                                      <p:cBhvr>
                                        <p:cTn id="7" dur="10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0" grpId="1"/>
    </p:bldLst>
  </p:timing>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prstGeom prst="rect">
            <a:avLst/>
          </a:prstGeom>
        </p:spPr>
        <p:txBody>
          <a:bodyPr/>
          <a:lstStyle/>
          <a:p>
            <a:pPr/>
            <a:r>
              <a:t>A quick thing about teams</a:t>
            </a:r>
          </a:p>
        </p:txBody>
      </p:sp>
      <p:sp>
        <p:nvSpPr>
          <p:cNvPr id="323" name="Shape 323"/>
          <p:cNvSpPr/>
          <p:nvPr>
            <p:ph type="body" idx="1"/>
          </p:nvPr>
        </p:nvSpPr>
        <p:spPr>
          <a:xfrm>
            <a:off x="650239" y="2275839"/>
            <a:ext cx="11704322" cy="7065175"/>
          </a:xfrm>
          <a:prstGeom prst="rect">
            <a:avLst/>
          </a:prstGeom>
        </p:spPr>
        <p:txBody>
          <a:bodyPr/>
          <a:lstStyle/>
          <a:p>
            <a:pPr marL="615950" indent="-539750">
              <a:lnSpc>
                <a:spcPct val="150000"/>
              </a:lnSpc>
              <a:buClr>
                <a:srgbClr val="000000"/>
              </a:buClr>
              <a:buSzPct val="100000"/>
              <a:buFont typeface="Helvetica"/>
              <a:buChar char="-"/>
              <a:defRPr sz="3400">
                <a:latin typeface="Pontano Sans"/>
                <a:ea typeface="Pontano Sans"/>
                <a:cs typeface="Pontano Sans"/>
                <a:sym typeface="Pontano Sans"/>
              </a:defRPr>
            </a:pPr>
            <a:r>
              <a:t>A “team” typically includes at least </a:t>
            </a:r>
            <a:r>
              <a:rPr>
                <a:solidFill>
                  <a:srgbClr val="D95C34"/>
                </a:solidFill>
              </a:rPr>
              <a:t>one of each discipline</a:t>
            </a:r>
            <a:r>
              <a:t> (product, design, 2-3 dev...a 2-pizza team)</a:t>
            </a:r>
          </a:p>
          <a:p>
            <a:pPr/>
            <a:endParaRPr sz="3400">
              <a:latin typeface="Pontano Sans"/>
              <a:ea typeface="Pontano Sans"/>
              <a:cs typeface="Pontano Sans"/>
              <a:sym typeface="Pontano Sans"/>
            </a:endParaRPr>
          </a:p>
          <a:p>
            <a:pPr marL="615950" indent="-539750">
              <a:buClr>
                <a:srgbClr val="000000"/>
              </a:buClr>
              <a:buSzPct val="100000"/>
              <a:buFont typeface="Helvetica"/>
              <a:buChar char="-"/>
              <a:defRPr sz="3400">
                <a:latin typeface="Pontano Sans"/>
                <a:ea typeface="Pontano Sans"/>
                <a:cs typeface="Pontano Sans"/>
                <a:sym typeface="Pontano Sans"/>
              </a:defRPr>
            </a:pPr>
            <a:r>
              <a:t>everyone is creative and has </a:t>
            </a:r>
            <a:r>
              <a:rPr>
                <a:solidFill>
                  <a:srgbClr val="D95C34"/>
                </a:solidFill>
              </a:rPr>
              <a:t>secondary competencies</a:t>
            </a:r>
            <a:r>
              <a:t>. </a:t>
            </a:r>
          </a:p>
          <a:p>
            <a:pPr/>
            <a:endParaRPr>
              <a:latin typeface="Pontano Sans"/>
              <a:ea typeface="Pontano Sans"/>
              <a:cs typeface="Pontano Sans"/>
              <a:sym typeface="Pontano Sans"/>
            </a:endParaRPr>
          </a:p>
          <a:p>
            <a:pPr marL="615950" indent="-539750">
              <a:lnSpc>
                <a:spcPct val="150000"/>
              </a:lnSpc>
              <a:buClr>
                <a:srgbClr val="000000"/>
              </a:buClr>
              <a:buSzPct val="100000"/>
              <a:buFont typeface="Helvetica"/>
              <a:buChar char="-"/>
              <a:defRPr sz="3400">
                <a:latin typeface="Pontano Sans"/>
                <a:ea typeface="Pontano Sans"/>
                <a:cs typeface="Pontano Sans"/>
                <a:sym typeface="Pontano Sans"/>
              </a:defRPr>
            </a:pPr>
            <a:r>
              <a:rPr>
                <a:solidFill>
                  <a:srgbClr val="D95C34"/>
                </a:solidFill>
              </a:rPr>
              <a:t>shared understanding</a:t>
            </a:r>
            <a:r>
              <a:t> is key to moving fast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6" name="mh_logo-a4-clear_space.png"/>
          <p:cNvPicPr>
            <a:picLocks noChangeAspect="1"/>
          </p:cNvPicPr>
          <p:nvPr/>
        </p:nvPicPr>
        <p:blipFill>
          <a:blip r:embed="rId2">
            <a:extLst/>
          </a:blip>
          <a:stretch>
            <a:fillRect/>
          </a:stretch>
        </p:blipFill>
        <p:spPr>
          <a:xfrm>
            <a:off x="-1" y="2666508"/>
            <a:ext cx="13004801" cy="44205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325" name="image28.jpg"/>
          <p:cNvPicPr>
            <a:picLocks noChangeAspect="1"/>
          </p:cNvPicPr>
          <p:nvPr/>
        </p:nvPicPr>
        <p:blipFill>
          <a:blip r:embed="rId3">
            <a:extLst/>
          </a:blip>
          <a:stretch>
            <a:fillRect/>
          </a:stretch>
        </p:blipFill>
        <p:spPr>
          <a:xfrm>
            <a:off x="2485333" y="-479290"/>
            <a:ext cx="8024998" cy="106999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329" name="image25.jpg"/>
          <p:cNvPicPr>
            <a:picLocks noChangeAspect="1"/>
          </p:cNvPicPr>
          <p:nvPr/>
        </p:nvPicPr>
        <p:blipFill>
          <a:blip r:embed="rId3">
            <a:extLst/>
          </a:blip>
          <a:stretch>
            <a:fillRect/>
          </a:stretch>
        </p:blipFill>
        <p:spPr>
          <a:xfrm>
            <a:off x="-1" y="-1"/>
            <a:ext cx="13004777" cy="97536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333" name="image31.jpg"/>
          <p:cNvPicPr>
            <a:picLocks noChangeAspect="1"/>
          </p:cNvPicPr>
          <p:nvPr/>
        </p:nvPicPr>
        <p:blipFill>
          <a:blip r:embed="rId3">
            <a:extLst/>
          </a:blip>
          <a:stretch>
            <a:fillRect/>
          </a:stretch>
        </p:blipFill>
        <p:spPr>
          <a:xfrm>
            <a:off x="2844800" y="-1"/>
            <a:ext cx="7315199" cy="975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7" name="droppedImage.pdf"/>
          <p:cNvPicPr>
            <a:picLocks noChangeAspect="1"/>
          </p:cNvPicPr>
          <p:nvPr/>
        </p:nvPicPr>
        <p:blipFill>
          <a:blip r:embed="rId3">
            <a:extLst/>
          </a:blip>
          <a:stretch>
            <a:fillRect/>
          </a:stretch>
        </p:blipFill>
        <p:spPr>
          <a:xfrm>
            <a:off x="2951763" y="1936750"/>
            <a:ext cx="7101274" cy="5880100"/>
          </a:xfrm>
          <a:prstGeom prst="rect">
            <a:avLst/>
          </a:prstGeom>
          <a:ln w="12700">
            <a:miter lim="400000"/>
          </a:ln>
        </p:spPr>
      </p:pic>
      <p:sp>
        <p:nvSpPr>
          <p:cNvPr id="338" name="Shape 338"/>
          <p:cNvSpPr/>
          <p:nvPr/>
        </p:nvSpPr>
        <p:spPr>
          <a:xfrm>
            <a:off x="296395" y="9048862"/>
            <a:ext cx="9029701" cy="215901"/>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457200">
              <a:buClr>
                <a:srgbClr val="919191"/>
              </a:buClr>
              <a:buFont typeface="Helvetica Neue UltraLight"/>
              <a:defRPr sz="1000">
                <a:solidFill>
                  <a:srgbClr val="143B1C"/>
                </a:solidFill>
                <a:uFill>
                  <a:solidFill>
                    <a:srgbClr val="919191"/>
                  </a:solidFill>
                </a:uFill>
                <a:latin typeface="Helvetica Neue UltraLight"/>
                <a:ea typeface="Helvetica Neue UltraLight"/>
                <a:cs typeface="Helvetica Neue UltraLight"/>
                <a:sym typeface="Helvetica Neue UltraLight"/>
              </a:defRPr>
            </a:lvl1pPr>
          </a:lstStyle>
          <a:p>
            <a:pPr>
              <a:defRPr sz="4200">
                <a:uFill>
                  <a:solidFill>
                    <a:srgbClr val="000000"/>
                  </a:solidFill>
                </a:uFill>
                <a:latin typeface="Gill Sans"/>
                <a:ea typeface="Gill Sans"/>
                <a:cs typeface="Gill Sans"/>
                <a:sym typeface="Gill Sans"/>
              </a:defRPr>
            </a:pPr>
            <a:r>
              <a:rPr sz="1000">
                <a:uFill>
                  <a:solidFill>
                    <a:srgbClr val="919191"/>
                  </a:solidFill>
                </a:uFill>
                <a:latin typeface="Helvetica Neue UltraLight"/>
                <a:ea typeface="Helvetica Neue UltraLight"/>
                <a:cs typeface="Helvetica Neue UltraLight"/>
                <a:sym typeface="Helvetica Neue UltraLight"/>
              </a:rPr>
              <a:t>http://www.agileproductdesign.com (Jeff Patton)</a:t>
            </a:r>
          </a:p>
        </p:txBody>
      </p:sp>
      <p:sp>
        <p:nvSpPr>
          <p:cNvPr id="339" name="Shape 339"/>
          <p:cNvSpPr/>
          <p:nvPr>
            <p:ph type="title" idx="4294967295"/>
          </p:nvPr>
        </p:nvSpPr>
        <p:spPr>
          <a:xfrm>
            <a:off x="650239" y="390596"/>
            <a:ext cx="11704322" cy="1625601"/>
          </a:xfrm>
          <a:prstGeom prst="rect">
            <a:avLst/>
          </a:prstGeom>
        </p:spPr>
        <p:txBody>
          <a:bodyPr/>
          <a:lstStyle/>
          <a:p>
            <a:pPr/>
            <a:r>
              <a:t>Building Shared Understanding</a:t>
            </a:r>
          </a:p>
        </p:txBody>
      </p:sp>
      <p:pic>
        <p:nvPicPr>
          <p:cNvPr id="340" name="droppedImage.pdf"/>
          <p:cNvPicPr>
            <a:picLocks noChangeAspect="1"/>
          </p:cNvPicPr>
          <p:nvPr/>
        </p:nvPicPr>
        <p:blipFill>
          <a:blip r:embed="rId4">
            <a:extLst/>
          </a:blip>
          <a:stretch>
            <a:fillRect/>
          </a:stretch>
        </p:blipFill>
        <p:spPr>
          <a:xfrm>
            <a:off x="3025420" y="2128108"/>
            <a:ext cx="6804586" cy="5634432"/>
          </a:xfrm>
          <a:prstGeom prst="rect">
            <a:avLst/>
          </a:prstGeom>
          <a:ln w="12700">
            <a:miter lim="400000"/>
          </a:ln>
        </p:spPr>
      </p:pic>
      <p:pic>
        <p:nvPicPr>
          <p:cNvPr id="341" name="droppedImage.pdf"/>
          <p:cNvPicPr>
            <a:picLocks noChangeAspect="1"/>
          </p:cNvPicPr>
          <p:nvPr/>
        </p:nvPicPr>
        <p:blipFill>
          <a:blip r:embed="rId5">
            <a:extLst/>
          </a:blip>
          <a:stretch>
            <a:fillRect/>
          </a:stretch>
        </p:blipFill>
        <p:spPr>
          <a:xfrm>
            <a:off x="3025420" y="2059583"/>
            <a:ext cx="6804586" cy="5634434"/>
          </a:xfrm>
          <a:prstGeom prst="rect">
            <a:avLst/>
          </a:prstGeom>
          <a:ln w="12700">
            <a:miter lim="400000"/>
          </a:ln>
        </p:spPr>
      </p:pic>
      <p:pic>
        <p:nvPicPr>
          <p:cNvPr id="342" name="pasted-image.png"/>
          <p:cNvPicPr>
            <a:picLocks noChangeAspect="1"/>
          </p:cNvPicPr>
          <p:nvPr/>
        </p:nvPicPr>
        <p:blipFill>
          <a:blip r:embed="rId6">
            <a:extLst/>
          </a:blip>
          <a:stretch>
            <a:fillRect/>
          </a:stretch>
        </p:blipFill>
        <p:spPr>
          <a:xfrm>
            <a:off x="2877076" y="2145541"/>
            <a:ext cx="7101274" cy="54625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40"/>
                                        </p:tgtEl>
                                        <p:attrNameLst>
                                          <p:attrName>style.visibility</p:attrName>
                                        </p:attrNameLst>
                                      </p:cBhvr>
                                      <p:to>
                                        <p:strVal val="visible"/>
                                      </p:to>
                                    </p:set>
                                    <p:animEffect filter="dissolve" transition="in">
                                      <p:cBhvr>
                                        <p:cTn id="7" dur="1000"/>
                                        <p:tgtEl>
                                          <p:spTgt spid="34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41"/>
                                        </p:tgtEl>
                                        <p:attrNameLst>
                                          <p:attrName>style.visibility</p:attrName>
                                        </p:attrNameLst>
                                      </p:cBhvr>
                                      <p:to>
                                        <p:strVal val="visible"/>
                                      </p:to>
                                    </p:set>
                                    <p:animEffect filter="dissolve" transition="in">
                                      <p:cBhvr>
                                        <p:cTn id="12" dur="1000"/>
                                        <p:tgtEl>
                                          <p:spTgt spid="34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342"/>
                                        </p:tgtEl>
                                        <p:attrNameLst>
                                          <p:attrName>style.visibility</p:attrName>
                                        </p:attrNameLst>
                                      </p:cBhvr>
                                      <p:to>
                                        <p:strVal val="visible"/>
                                      </p:to>
                                    </p:set>
                                    <p:animEffect filter="dissolve" transition="in">
                                      <p:cBhvr>
                                        <p:cTn id="17"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2" grpId="3"/>
      <p:bldP build="whole" bldLvl="1" animBg="1" rev="0" advAuto="0" spid="340" grpId="1"/>
      <p:bldP build="whole" bldLvl="1" animBg="1" rev="0" advAuto="0" spid="341" grpId="2"/>
    </p:bldLst>
  </p:timing>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346" name="Shape 346"/>
          <p:cNvSpPr/>
          <p:nvPr/>
        </p:nvSpPr>
        <p:spPr>
          <a:xfrm>
            <a:off x="868906" y="4098986"/>
            <a:ext cx="11266988" cy="15427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Let’s do this!</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title"/>
          </p:nvPr>
        </p:nvSpPr>
        <p:spPr>
          <a:xfrm>
            <a:off x="650239" y="390594"/>
            <a:ext cx="11704322" cy="1626027"/>
          </a:xfrm>
          <a:prstGeom prst="rect">
            <a:avLst/>
          </a:prstGeom>
        </p:spPr>
        <p:txBody>
          <a:bodyPr/>
          <a:lstStyle>
            <a:lvl1pPr>
              <a:defRPr>
                <a:latin typeface="Pontano Sans"/>
                <a:ea typeface="Pontano Sans"/>
                <a:cs typeface="Pontano Sans"/>
                <a:sym typeface="Pontano Sans"/>
              </a:defRPr>
            </a:lvl1pPr>
          </a:lstStyle>
          <a:p>
            <a:pPr/>
            <a:r>
              <a:t>Declare your assumptions</a:t>
            </a:r>
          </a:p>
        </p:txBody>
      </p:sp>
      <p:sp>
        <p:nvSpPr>
          <p:cNvPr id="349" name="Shape 349"/>
          <p:cNvSpPr/>
          <p:nvPr>
            <p:ph type="body" sz="half" idx="1"/>
          </p:nvPr>
        </p:nvSpPr>
        <p:spPr>
          <a:xfrm>
            <a:off x="650239" y="2275839"/>
            <a:ext cx="11704322" cy="2626132"/>
          </a:xfrm>
          <a:prstGeom prst="rect">
            <a:avLst/>
          </a:prstGeom>
        </p:spPr>
        <p:txBody>
          <a:bodyPr/>
          <a:lstStyle/>
          <a:p>
            <a:pPr>
              <a:defRPr>
                <a:latin typeface="Pontano Sans"/>
                <a:ea typeface="Pontano Sans"/>
                <a:cs typeface="Pontano Sans"/>
                <a:sym typeface="Pontano Sans"/>
              </a:defRPr>
            </a:pPr>
            <a:r>
              <a:t>What assumptions do you have?</a:t>
            </a:r>
          </a:p>
          <a:p>
            <a:pPr>
              <a:defRPr>
                <a:latin typeface="Pontano Sans"/>
                <a:ea typeface="Pontano Sans"/>
                <a:cs typeface="Pontano Sans"/>
                <a:sym typeface="Pontano Sans"/>
              </a:defRPr>
            </a:pPr>
            <a:r>
              <a:t>…about your </a:t>
            </a:r>
            <a:r>
              <a:rPr>
                <a:solidFill>
                  <a:srgbClr val="D95C34"/>
                </a:solidFill>
              </a:rPr>
              <a:t>customers</a:t>
            </a:r>
            <a:r>
              <a:t>?</a:t>
            </a:r>
          </a:p>
          <a:p>
            <a:pPr>
              <a:defRPr>
                <a:latin typeface="Pontano Sans"/>
                <a:ea typeface="Pontano Sans"/>
                <a:cs typeface="Pontano Sans"/>
                <a:sym typeface="Pontano Sans"/>
              </a:defRPr>
            </a:pPr>
            <a:r>
              <a:t>…that if proven false, will </a:t>
            </a:r>
            <a:r>
              <a:rPr>
                <a:solidFill>
                  <a:srgbClr val="D95C34"/>
                </a:solidFill>
              </a:rPr>
              <a:t>cause you to fail</a:t>
            </a:r>
            <a:r>
              <a:t>?</a:t>
            </a:r>
          </a:p>
        </p:txBody>
      </p:sp>
      <p:sp>
        <p:nvSpPr>
          <p:cNvPr id="350" name="Shape 350"/>
          <p:cNvSpPr/>
          <p:nvPr/>
        </p:nvSpPr>
        <p:spPr>
          <a:xfrm>
            <a:off x="650239" y="5898593"/>
            <a:ext cx="11704322" cy="2273428"/>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spcBef>
                <a:spcPts val="800"/>
              </a:spcBef>
              <a:defRPr sz="4200">
                <a:latin typeface="Pontano Sans"/>
                <a:ea typeface="Pontano Sans"/>
                <a:cs typeface="Pontano Sans"/>
                <a:sym typeface="Pontano Sans"/>
              </a:defRPr>
            </a:pPr>
            <a:r>
              <a:t>In other words: </a:t>
            </a:r>
          </a:p>
          <a:p>
            <a:pPr>
              <a:spcBef>
                <a:spcPts val="800"/>
              </a:spcBef>
              <a:defRPr sz="4200">
                <a:solidFill>
                  <a:schemeClr val="accent3"/>
                </a:solidFill>
                <a:latin typeface="Pontano Sans"/>
                <a:ea typeface="Pontano Sans"/>
                <a:cs typeface="Pontano Sans"/>
                <a:sym typeface="Pontano Sans"/>
              </a:defRPr>
            </a:pPr>
            <a:r>
              <a:rPr>
                <a:solidFill>
                  <a:srgbClr val="D95C34"/>
                </a:solidFill>
              </a:rPr>
              <a:t>what do you need to know</a:t>
            </a:r>
            <a:r>
              <a:rPr>
                <a:solidFill>
                  <a:srgbClr val="000000"/>
                </a:solidFill>
              </a:rPr>
              <a:t> in order to move forward successfully?</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50"/>
                                        </p:tgtEl>
                                        <p:attrNameLst>
                                          <p:attrName>style.visibility</p:attrName>
                                        </p:attrNameLst>
                                      </p:cBhvr>
                                      <p:to>
                                        <p:strVal val="visible"/>
                                      </p:to>
                                    </p:set>
                                    <p:animEffect filter="dissolve" transition="in">
                                      <p:cBhvr>
                                        <p:cTn id="7"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0" grpId="1"/>
    </p:bldLst>
  </p:timing>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nvSpPr>
        <p:spPr>
          <a:xfrm>
            <a:off x="820550" y="1529208"/>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3" name="Shape 353"/>
          <p:cNvSpPr/>
          <p:nvPr/>
        </p:nvSpPr>
        <p:spPr>
          <a:xfrm>
            <a:off x="820550" y="4282256"/>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4" name="Shape 354"/>
          <p:cNvSpPr/>
          <p:nvPr/>
        </p:nvSpPr>
        <p:spPr>
          <a:xfrm>
            <a:off x="820550" y="7035307"/>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5" name="Shape 355"/>
          <p:cNvSpPr/>
          <p:nvPr/>
        </p:nvSpPr>
        <p:spPr>
          <a:xfrm>
            <a:off x="5068160" y="1529225"/>
            <a:ext cx="2868479"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6" name="Shape 356"/>
          <p:cNvSpPr/>
          <p:nvPr/>
        </p:nvSpPr>
        <p:spPr>
          <a:xfrm>
            <a:off x="5068160" y="4282275"/>
            <a:ext cx="2868479"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7" name="Shape 357"/>
          <p:cNvSpPr/>
          <p:nvPr/>
        </p:nvSpPr>
        <p:spPr>
          <a:xfrm>
            <a:off x="5068160" y="7035324"/>
            <a:ext cx="2868479"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8" name="Shape 358"/>
          <p:cNvSpPr/>
          <p:nvPr/>
        </p:nvSpPr>
        <p:spPr>
          <a:xfrm>
            <a:off x="9163982" y="1529208"/>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9" name="Shape 359"/>
          <p:cNvSpPr/>
          <p:nvPr/>
        </p:nvSpPr>
        <p:spPr>
          <a:xfrm>
            <a:off x="9163982" y="4282256"/>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60" name="Shape 360"/>
          <p:cNvSpPr/>
          <p:nvPr/>
        </p:nvSpPr>
        <p:spPr>
          <a:xfrm>
            <a:off x="9163982" y="7035307"/>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61" name="Shape 361"/>
          <p:cNvSpPr/>
          <p:nvPr>
            <p:ph type="title"/>
          </p:nvPr>
        </p:nvSpPr>
        <p:spPr>
          <a:xfrm>
            <a:off x="650239" y="297343"/>
            <a:ext cx="11704322" cy="1008215"/>
          </a:xfrm>
          <a:prstGeom prst="rect">
            <a:avLst/>
          </a:prstGeom>
        </p:spPr>
        <p:txBody>
          <a:bodyPr/>
          <a:lstStyle>
            <a:lvl1pPr algn="ctr">
              <a:defRPr>
                <a:latin typeface="Pontano Sans"/>
                <a:ea typeface="Pontano Sans"/>
                <a:cs typeface="Pontano Sans"/>
                <a:sym typeface="Pontano Sans"/>
              </a:defRPr>
            </a:lvl1pPr>
          </a:lstStyle>
          <a:p>
            <a:pPr/>
            <a:r>
              <a:t>360 Degree Assumptions</a:t>
            </a:r>
          </a:p>
        </p:txBody>
      </p:sp>
      <p:sp>
        <p:nvSpPr>
          <p:cNvPr id="362" name="Shape 362"/>
          <p:cNvSpPr/>
          <p:nvPr/>
        </p:nvSpPr>
        <p:spPr>
          <a:xfrm>
            <a:off x="1441991" y="2482168"/>
            <a:ext cx="1817582" cy="9966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Customer/User</a:t>
            </a:r>
          </a:p>
        </p:txBody>
      </p:sp>
      <p:sp>
        <p:nvSpPr>
          <p:cNvPr id="363" name="Shape 363"/>
          <p:cNvSpPr/>
          <p:nvPr/>
        </p:nvSpPr>
        <p:spPr>
          <a:xfrm>
            <a:off x="5785581" y="2402915"/>
            <a:ext cx="1625601"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Problem</a:t>
            </a:r>
          </a:p>
        </p:txBody>
      </p:sp>
      <p:sp>
        <p:nvSpPr>
          <p:cNvPr id="364" name="Shape 364"/>
          <p:cNvSpPr/>
          <p:nvPr/>
        </p:nvSpPr>
        <p:spPr>
          <a:xfrm>
            <a:off x="9937190" y="2402915"/>
            <a:ext cx="1625601"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Solution</a:t>
            </a:r>
          </a:p>
        </p:txBody>
      </p:sp>
      <p:sp>
        <p:nvSpPr>
          <p:cNvPr id="365" name="Shape 365"/>
          <p:cNvSpPr/>
          <p:nvPr/>
        </p:nvSpPr>
        <p:spPr>
          <a:xfrm>
            <a:off x="1345999" y="4931537"/>
            <a:ext cx="1817583" cy="9966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latin typeface="Pontano Sans"/>
                <a:ea typeface="Pontano Sans"/>
                <a:cs typeface="Pontano Sans"/>
                <a:sym typeface="Pontano Sans"/>
              </a:defRPr>
            </a:pPr>
            <a:r>
              <a:t>Customer</a:t>
            </a:r>
          </a:p>
          <a:p>
            <a:pPr algn="ctr">
              <a:defRPr sz="2400">
                <a:latin typeface="Pontano Sans"/>
                <a:ea typeface="Pontano Sans"/>
                <a:cs typeface="Pontano Sans"/>
                <a:sym typeface="Pontano Sans"/>
              </a:defRPr>
            </a:pPr>
            <a:r>
              <a:t>Outcome</a:t>
            </a:r>
          </a:p>
        </p:txBody>
      </p:sp>
      <p:sp>
        <p:nvSpPr>
          <p:cNvPr id="366" name="Shape 366"/>
          <p:cNvSpPr/>
          <p:nvPr/>
        </p:nvSpPr>
        <p:spPr>
          <a:xfrm>
            <a:off x="5497600" y="4931555"/>
            <a:ext cx="2009600" cy="9966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latin typeface="Pontano Sans"/>
                <a:ea typeface="Pontano Sans"/>
                <a:cs typeface="Pontano Sans"/>
                <a:sym typeface="Pontano Sans"/>
              </a:defRPr>
            </a:pPr>
            <a:r>
              <a:t>Customer</a:t>
            </a:r>
          </a:p>
          <a:p>
            <a:pPr algn="ctr">
              <a:defRPr sz="2400">
                <a:latin typeface="Pontano Sans"/>
                <a:ea typeface="Pontano Sans"/>
                <a:cs typeface="Pontano Sans"/>
                <a:sym typeface="Pontano Sans"/>
              </a:defRPr>
            </a:pPr>
            <a:r>
              <a:t>Acquisition</a:t>
            </a:r>
          </a:p>
        </p:txBody>
      </p:sp>
      <p:sp>
        <p:nvSpPr>
          <p:cNvPr id="367" name="Shape 367"/>
          <p:cNvSpPr/>
          <p:nvPr/>
        </p:nvSpPr>
        <p:spPr>
          <a:xfrm>
            <a:off x="9785439" y="4931537"/>
            <a:ext cx="1625601" cy="9966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latin typeface="Pontano Sans"/>
                <a:ea typeface="Pontano Sans"/>
                <a:cs typeface="Pontano Sans"/>
                <a:sym typeface="Pontano Sans"/>
              </a:defRPr>
            </a:pPr>
            <a:r>
              <a:t>Early</a:t>
            </a:r>
          </a:p>
          <a:p>
            <a:pPr algn="ctr">
              <a:defRPr sz="2400">
                <a:latin typeface="Pontano Sans"/>
                <a:ea typeface="Pontano Sans"/>
                <a:cs typeface="Pontano Sans"/>
                <a:sym typeface="Pontano Sans"/>
              </a:defRPr>
            </a:pPr>
            <a:r>
              <a:t>Adopter</a:t>
            </a:r>
          </a:p>
        </p:txBody>
      </p:sp>
      <p:sp>
        <p:nvSpPr>
          <p:cNvPr id="368" name="Shape 368"/>
          <p:cNvSpPr/>
          <p:nvPr/>
        </p:nvSpPr>
        <p:spPr>
          <a:xfrm>
            <a:off x="1441972" y="7672178"/>
            <a:ext cx="1625601" cy="9966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latin typeface="Pontano Sans"/>
                <a:ea typeface="Pontano Sans"/>
                <a:cs typeface="Pontano Sans"/>
                <a:sym typeface="Pontano Sans"/>
              </a:defRPr>
            </a:pPr>
            <a:r>
              <a:t>Business</a:t>
            </a:r>
          </a:p>
          <a:p>
            <a:pPr algn="ctr">
              <a:defRPr sz="2400">
                <a:latin typeface="Pontano Sans"/>
                <a:ea typeface="Pontano Sans"/>
                <a:cs typeface="Pontano Sans"/>
                <a:sym typeface="Pontano Sans"/>
              </a:defRPr>
            </a:pPr>
            <a:r>
              <a:t>Model</a:t>
            </a:r>
          </a:p>
        </p:txBody>
      </p:sp>
      <p:sp>
        <p:nvSpPr>
          <p:cNvPr id="369" name="Shape 369"/>
          <p:cNvSpPr/>
          <p:nvPr/>
        </p:nvSpPr>
        <p:spPr>
          <a:xfrm>
            <a:off x="5567772" y="7835341"/>
            <a:ext cx="2061226" cy="6283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Competition</a:t>
            </a:r>
          </a:p>
        </p:txBody>
      </p:sp>
      <p:sp>
        <p:nvSpPr>
          <p:cNvPr id="370" name="Shape 370"/>
          <p:cNvSpPr/>
          <p:nvPr/>
        </p:nvSpPr>
        <p:spPr>
          <a:xfrm>
            <a:off x="9507773" y="7547128"/>
            <a:ext cx="2165333" cy="13649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latin typeface="Pontano Sans"/>
                <a:ea typeface="Pontano Sans"/>
                <a:cs typeface="Pontano Sans"/>
                <a:sym typeface="Pontano Sans"/>
              </a:defRPr>
            </a:pPr>
            <a:r>
              <a:t>Key</a:t>
            </a:r>
          </a:p>
          <a:p>
            <a:pPr algn="ctr">
              <a:defRPr sz="2400">
                <a:latin typeface="Pontano Sans"/>
                <a:ea typeface="Pontano Sans"/>
                <a:cs typeface="Pontano Sans"/>
                <a:sym typeface="Pontano Sans"/>
              </a:defRPr>
            </a:pPr>
            <a:r>
              <a:t>Competitive</a:t>
            </a:r>
          </a:p>
          <a:p>
            <a:pPr algn="ctr">
              <a:defRPr sz="2400">
                <a:latin typeface="Pontano Sans"/>
                <a:ea typeface="Pontano Sans"/>
                <a:cs typeface="Pontano Sans"/>
                <a:sym typeface="Pontano Sans"/>
              </a:defRPr>
            </a:pPr>
            <a:r>
              <a:t>Advantage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p:nvPr>
        </p:nvSpPr>
        <p:spPr>
          <a:xfrm>
            <a:off x="650239" y="390606"/>
            <a:ext cx="11704322" cy="1038506"/>
          </a:xfrm>
          <a:prstGeom prst="rect">
            <a:avLst/>
          </a:prstGeom>
        </p:spPr>
        <p:txBody>
          <a:bodyPr/>
          <a:lstStyle/>
          <a:p>
            <a:pPr/>
            <a:r>
              <a:t>ShareThis</a:t>
            </a:r>
          </a:p>
        </p:txBody>
      </p:sp>
      <p:sp>
        <p:nvSpPr>
          <p:cNvPr id="375" name="Shape 375"/>
          <p:cNvSpPr/>
          <p:nvPr>
            <p:ph type="body" idx="1"/>
          </p:nvPr>
        </p:nvSpPr>
        <p:spPr>
          <a:xfrm>
            <a:off x="650239" y="1344213"/>
            <a:ext cx="11704322" cy="7065175"/>
          </a:xfrm>
          <a:prstGeom prst="rect">
            <a:avLst/>
          </a:prstGeom>
        </p:spPr>
        <p:txBody>
          <a:bodyPr/>
          <a:lstStyle/>
          <a:p>
            <a:pPr defTabSz="1248460">
              <a:lnSpc>
                <a:spcPct val="130000"/>
              </a:lnSpc>
              <a:defRPr sz="2304">
                <a:latin typeface="Pontano Sans"/>
                <a:ea typeface="Pontano Sans"/>
                <a:cs typeface="Pontano Sans"/>
                <a:sym typeface="Pontano Sans"/>
              </a:defRPr>
            </a:pPr>
            <a:r>
              <a:t>Our target customer will be </a:t>
            </a:r>
            <a:r>
              <a:rPr i="1">
                <a:solidFill>
                  <a:srgbClr val="D95C34"/>
                </a:solidFill>
              </a:rPr>
              <a:t>college students age 18-24 who are active on social networks such as Facebook and MySpace</a:t>
            </a:r>
            <a:endParaRPr i="1">
              <a:solidFill>
                <a:schemeClr val="accent3"/>
              </a:solidFill>
            </a:endParaRPr>
          </a:p>
          <a:p>
            <a:pPr defTabSz="1248460">
              <a:lnSpc>
                <a:spcPct val="130000"/>
              </a:lnSpc>
              <a:defRPr sz="2304">
                <a:latin typeface="Pontano Sans"/>
                <a:ea typeface="Pontano Sans"/>
                <a:cs typeface="Pontano Sans"/>
                <a:sym typeface="Pontano Sans"/>
              </a:defRPr>
            </a:pPr>
            <a:r>
              <a:t>The problem our customer wants to solve is </a:t>
            </a:r>
            <a:r>
              <a:rPr i="1">
                <a:solidFill>
                  <a:srgbClr val="D95C34"/>
                </a:solidFill>
              </a:rPr>
              <a:t>being able to share files amongst each other without using email.</a:t>
            </a:r>
            <a:endParaRPr i="1">
              <a:solidFill>
                <a:srgbClr val="D95C34"/>
              </a:solidFill>
            </a:endParaRPr>
          </a:p>
          <a:p>
            <a:pPr defTabSz="1248460">
              <a:lnSpc>
                <a:spcPct val="130000"/>
              </a:lnSpc>
              <a:defRPr sz="2304">
                <a:latin typeface="Pontano Sans"/>
                <a:ea typeface="Pontano Sans"/>
                <a:cs typeface="Pontano Sans"/>
                <a:sym typeface="Pontano Sans"/>
              </a:defRPr>
            </a:pPr>
            <a:r>
              <a:t>The solution we will provide is </a:t>
            </a:r>
            <a:r>
              <a:rPr i="1">
                <a:solidFill>
                  <a:srgbClr val="D95C34"/>
                </a:solidFill>
              </a:rPr>
              <a:t>a service to allow file transfer regardless of origination or destination service.</a:t>
            </a:r>
            <a:endParaRPr i="1">
              <a:solidFill>
                <a:schemeClr val="accent3"/>
              </a:solidFill>
            </a:endParaRPr>
          </a:p>
          <a:p>
            <a:pPr defTabSz="1248460">
              <a:lnSpc>
                <a:spcPct val="130000"/>
              </a:lnSpc>
              <a:defRPr sz="2304">
                <a:latin typeface="Pontano Sans"/>
                <a:ea typeface="Pontano Sans"/>
                <a:cs typeface="Pontano Sans"/>
                <a:sym typeface="Pontano Sans"/>
              </a:defRPr>
            </a:pPr>
            <a:r>
              <a:t>The measurable outcome our customer wants to achieve is </a:t>
            </a:r>
            <a:r>
              <a:rPr i="1">
                <a:solidFill>
                  <a:srgbClr val="D95C34"/>
                </a:solidFill>
              </a:rPr>
              <a:t>using one service to send files or attachments, thus less file sharing via AOL Instant Messenger (AIM)</a:t>
            </a:r>
            <a:endParaRPr i="1">
              <a:solidFill>
                <a:schemeClr val="accent3"/>
              </a:solidFill>
            </a:endParaRPr>
          </a:p>
          <a:p>
            <a:pPr defTabSz="1248460">
              <a:lnSpc>
                <a:spcPct val="130000"/>
              </a:lnSpc>
              <a:defRPr sz="2304">
                <a:latin typeface="Pontano Sans"/>
                <a:ea typeface="Pontano Sans"/>
                <a:cs typeface="Pontano Sans"/>
                <a:sym typeface="Pontano Sans"/>
              </a:defRPr>
            </a:pPr>
            <a:r>
              <a:t>Our primary customer acquisition tactic will be </a:t>
            </a:r>
            <a:r>
              <a:rPr i="1">
                <a:solidFill>
                  <a:srgbClr val="D95C34"/>
                </a:solidFill>
              </a:rPr>
              <a:t>Facebook promotion</a:t>
            </a:r>
            <a:endParaRPr i="1">
              <a:solidFill>
                <a:schemeClr val="accent3"/>
              </a:solidFill>
            </a:endParaRPr>
          </a:p>
          <a:p>
            <a:pPr defTabSz="1248460">
              <a:lnSpc>
                <a:spcPct val="130000"/>
              </a:lnSpc>
              <a:defRPr sz="2304">
                <a:latin typeface="Pontano Sans"/>
                <a:ea typeface="Pontano Sans"/>
                <a:cs typeface="Pontano Sans"/>
                <a:sym typeface="Pontano Sans"/>
              </a:defRPr>
            </a:pPr>
            <a:r>
              <a:t>Our earliest adopter will be </a:t>
            </a:r>
            <a:r>
              <a:rPr i="1">
                <a:solidFill>
                  <a:srgbClr val="D95C34"/>
                </a:solidFill>
              </a:rPr>
              <a:t>Facebook users</a:t>
            </a:r>
            <a:endParaRPr i="1">
              <a:solidFill>
                <a:srgbClr val="D95C34"/>
              </a:solidFill>
            </a:endParaRPr>
          </a:p>
          <a:p>
            <a:pPr defTabSz="1248460">
              <a:lnSpc>
                <a:spcPct val="130000"/>
              </a:lnSpc>
              <a:defRPr sz="2304">
                <a:latin typeface="Pontano Sans"/>
                <a:ea typeface="Pontano Sans"/>
                <a:cs typeface="Pontano Sans"/>
                <a:sym typeface="Pontano Sans"/>
              </a:defRPr>
            </a:pPr>
            <a:r>
              <a:t>We will make money (revenue) by </a:t>
            </a:r>
            <a:r>
              <a:rPr i="1">
                <a:solidFill>
                  <a:srgbClr val="D95C34"/>
                </a:solidFill>
              </a:rPr>
              <a:t>making share data available to advertisers/publishers</a:t>
            </a:r>
            <a:endParaRPr i="1">
              <a:solidFill>
                <a:schemeClr val="accent3"/>
              </a:solidFill>
            </a:endParaRPr>
          </a:p>
          <a:p>
            <a:pPr defTabSz="1248460">
              <a:lnSpc>
                <a:spcPct val="130000"/>
              </a:lnSpc>
              <a:defRPr sz="2304">
                <a:latin typeface="Pontano Sans"/>
                <a:ea typeface="Pontano Sans"/>
                <a:cs typeface="Pontano Sans"/>
                <a:sym typeface="Pontano Sans"/>
              </a:defRPr>
            </a:pPr>
            <a:r>
              <a:t>Our primary competition will be </a:t>
            </a:r>
            <a:r>
              <a:rPr i="1">
                <a:solidFill>
                  <a:srgbClr val="D95C34"/>
                </a:solidFill>
              </a:rPr>
              <a:t>AIM</a:t>
            </a:r>
            <a:endParaRPr i="1">
              <a:solidFill>
                <a:schemeClr val="accent3"/>
              </a:solidFill>
            </a:endParaRPr>
          </a:p>
          <a:p>
            <a:pPr defTabSz="1248460">
              <a:lnSpc>
                <a:spcPct val="130000"/>
              </a:lnSpc>
              <a:defRPr sz="2304">
                <a:latin typeface="Pontano Sans"/>
                <a:ea typeface="Pontano Sans"/>
                <a:cs typeface="Pontano Sans"/>
                <a:sym typeface="Pontano Sans"/>
              </a:defRPr>
            </a:pPr>
            <a:r>
              <a:t>We will beat our competitors primarily because of </a:t>
            </a:r>
            <a:r>
              <a:rPr i="1">
                <a:solidFill>
                  <a:srgbClr val="D95C34"/>
                </a:solidFill>
              </a:rPr>
              <a:t>POS being directly via Facebook usage.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title"/>
          </p:nvPr>
        </p:nvSpPr>
        <p:spPr>
          <a:xfrm>
            <a:off x="650239" y="390594"/>
            <a:ext cx="11704322" cy="1626027"/>
          </a:xfrm>
          <a:prstGeom prst="rect">
            <a:avLst/>
          </a:prstGeom>
        </p:spPr>
        <p:txBody>
          <a:bodyPr/>
          <a:lstStyle/>
          <a:p>
            <a:pPr/>
            <a:r>
              <a:t>Exercise - Declare Assumptions</a:t>
            </a:r>
          </a:p>
        </p:txBody>
      </p:sp>
      <p:sp>
        <p:nvSpPr>
          <p:cNvPr id="378" name="Shape 378"/>
          <p:cNvSpPr/>
          <p:nvPr>
            <p:ph type="body" idx="1"/>
          </p:nvPr>
        </p:nvSpPr>
        <p:spPr>
          <a:xfrm>
            <a:off x="650239" y="2275839"/>
            <a:ext cx="11704322" cy="7065175"/>
          </a:xfrm>
          <a:prstGeom prst="rect">
            <a:avLst/>
          </a:prstGeom>
        </p:spPr>
        <p:txBody>
          <a:bodyPr/>
          <a:lstStyle/>
          <a:p>
            <a:pPr>
              <a:defRPr>
                <a:latin typeface="Pontano Sans"/>
                <a:ea typeface="Pontano Sans"/>
                <a:cs typeface="Pontano Sans"/>
                <a:sym typeface="Pontano Sans"/>
              </a:defRPr>
            </a:pPr>
            <a:r>
              <a:t>Grab an assumptions template worksheet</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Define your assumptions </a:t>
            </a:r>
          </a:p>
          <a:p>
            <a:pPr>
              <a:defRPr>
                <a:latin typeface="Pontano Sans"/>
                <a:ea typeface="Pontano Sans"/>
                <a:cs typeface="Pontano Sans"/>
                <a:sym typeface="Pontano Sans"/>
              </a:defRPr>
            </a:pPr>
            <a:r>
              <a:t>- use post-its on the wall if needed!</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15 minutes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Assumption Ranking</a:t>
            </a:r>
          </a:p>
        </p:txBody>
      </p:sp>
      <p:sp>
        <p:nvSpPr>
          <p:cNvPr id="381" name="Shape 381"/>
          <p:cNvSpPr/>
          <p:nvPr/>
        </p:nvSpPr>
        <p:spPr>
          <a:xfrm flipH="1">
            <a:off x="3089244" y="2590257"/>
            <a:ext cx="1" cy="5269761"/>
          </a:xfrm>
          <a:prstGeom prst="line">
            <a:avLst/>
          </a:prstGeom>
          <a:ln w="101600">
            <a:solidFill>
              <a:srgbClr val="000000"/>
            </a:solidFill>
          </a:ln>
        </p:spPr>
        <p:txBody>
          <a:bodyPr lIns="65023" tIns="65023" rIns="65023" bIns="65023"/>
          <a:lstStyle/>
          <a:p>
            <a:pPr/>
          </a:p>
        </p:txBody>
      </p:sp>
      <p:sp>
        <p:nvSpPr>
          <p:cNvPr id="382" name="Shape 382"/>
          <p:cNvSpPr/>
          <p:nvPr/>
        </p:nvSpPr>
        <p:spPr>
          <a:xfrm>
            <a:off x="3089244" y="7860017"/>
            <a:ext cx="6842028" cy="1"/>
          </a:xfrm>
          <a:prstGeom prst="line">
            <a:avLst/>
          </a:prstGeom>
          <a:ln w="101600">
            <a:solidFill>
              <a:srgbClr val="000000"/>
            </a:solidFill>
          </a:ln>
        </p:spPr>
        <p:txBody>
          <a:bodyPr lIns="65023" tIns="65023" rIns="65023" bIns="65023"/>
          <a:lstStyle/>
          <a:p>
            <a:pPr/>
          </a:p>
        </p:txBody>
      </p:sp>
      <p:sp>
        <p:nvSpPr>
          <p:cNvPr id="383" name="Shape 383"/>
          <p:cNvSpPr/>
          <p:nvPr/>
        </p:nvSpPr>
        <p:spPr>
          <a:xfrm>
            <a:off x="5055467" y="8552960"/>
            <a:ext cx="10289493"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Confidence</a:t>
            </a:r>
          </a:p>
        </p:txBody>
      </p:sp>
      <p:sp>
        <p:nvSpPr>
          <p:cNvPr id="384" name="Shape 384"/>
          <p:cNvSpPr/>
          <p:nvPr/>
        </p:nvSpPr>
        <p:spPr>
          <a:xfrm rot="16200000">
            <a:off x="125962" y="3839868"/>
            <a:ext cx="2393599" cy="8950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Impact</a:t>
            </a:r>
          </a:p>
        </p:txBody>
      </p:sp>
      <p:sp>
        <p:nvSpPr>
          <p:cNvPr id="385" name="Shape 385"/>
          <p:cNvSpPr/>
          <p:nvPr/>
        </p:nvSpPr>
        <p:spPr>
          <a:xfrm rot="16200000">
            <a:off x="1877233" y="6447280"/>
            <a:ext cx="1411413"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386" name="Shape 386"/>
          <p:cNvSpPr/>
          <p:nvPr/>
        </p:nvSpPr>
        <p:spPr>
          <a:xfrm>
            <a:off x="8805617"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387" name="Shape 387"/>
          <p:cNvSpPr/>
          <p:nvPr/>
        </p:nvSpPr>
        <p:spPr>
          <a:xfrm rot="16200000">
            <a:off x="2056006" y="2803013"/>
            <a:ext cx="1053867" cy="6283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
        <p:nvSpPr>
          <p:cNvPr id="388" name="Shape 388"/>
          <p:cNvSpPr/>
          <p:nvPr/>
        </p:nvSpPr>
        <p:spPr>
          <a:xfrm>
            <a:off x="3596515"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nvSpPr>
        <p:spPr>
          <a:xfrm>
            <a:off x="1172004" y="4049776"/>
            <a:ext cx="7342310" cy="1654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latin typeface="+mj-lt"/>
                <a:ea typeface="+mj-ea"/>
                <a:cs typeface="+mj-cs"/>
                <a:sym typeface="Helvetica"/>
              </a:defRPr>
            </a:lvl1pPr>
          </a:lstStyle>
          <a:p>
            <a:pPr/>
            <a:r>
              <a:t>EXPENSIVE</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nvSpPr>
        <p:spPr>
          <a:xfrm>
            <a:off x="6780408" y="2557262"/>
            <a:ext cx="2944997" cy="2944996"/>
          </a:xfrm>
          <a:prstGeom prst="ellipse">
            <a:avLst/>
          </a:prstGeom>
          <a:ln w="88900">
            <a:solidFill>
              <a:srgbClr val="D95C34"/>
            </a:solidFill>
          </a:ln>
          <a:effectLst>
            <a:outerShdw sx="100000" sy="100000" kx="0" ky="0" algn="b" rotWithShape="0" blurRad="50800" dist="25400" dir="5400000">
              <a:srgbClr val="000000">
                <a:alpha val="35000"/>
              </a:srgbClr>
            </a:outerShdw>
          </a:effectLst>
        </p:spPr>
        <p:txBody>
          <a:bodyPr lIns="65023" tIns="65023" rIns="65023" bIns="65023" anchor="ctr"/>
          <a:lstStyle/>
          <a:p>
            <a:pPr/>
          </a:p>
        </p:txBody>
      </p:sp>
      <p:sp>
        <p:nvSpPr>
          <p:cNvPr id="391" name="Shape 391"/>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Assumption Ranking</a:t>
            </a:r>
          </a:p>
        </p:txBody>
      </p:sp>
      <p:sp>
        <p:nvSpPr>
          <p:cNvPr id="392" name="Shape 392"/>
          <p:cNvSpPr/>
          <p:nvPr/>
        </p:nvSpPr>
        <p:spPr>
          <a:xfrm flipH="1">
            <a:off x="3089244" y="2590257"/>
            <a:ext cx="1" cy="5269761"/>
          </a:xfrm>
          <a:prstGeom prst="line">
            <a:avLst/>
          </a:prstGeom>
          <a:ln w="101600">
            <a:solidFill>
              <a:srgbClr val="000000"/>
            </a:solidFill>
          </a:ln>
        </p:spPr>
        <p:txBody>
          <a:bodyPr lIns="65023" tIns="65023" rIns="65023" bIns="65023"/>
          <a:lstStyle/>
          <a:p>
            <a:pPr/>
          </a:p>
        </p:txBody>
      </p:sp>
      <p:sp>
        <p:nvSpPr>
          <p:cNvPr id="393" name="Shape 393"/>
          <p:cNvSpPr/>
          <p:nvPr/>
        </p:nvSpPr>
        <p:spPr>
          <a:xfrm>
            <a:off x="3089244" y="7860017"/>
            <a:ext cx="6842028" cy="1"/>
          </a:xfrm>
          <a:prstGeom prst="line">
            <a:avLst/>
          </a:prstGeom>
          <a:ln w="101600">
            <a:solidFill>
              <a:srgbClr val="000000"/>
            </a:solidFill>
          </a:ln>
        </p:spPr>
        <p:txBody>
          <a:bodyPr lIns="65023" tIns="65023" rIns="65023" bIns="65023"/>
          <a:lstStyle/>
          <a:p>
            <a:pPr/>
          </a:p>
        </p:txBody>
      </p:sp>
      <p:sp>
        <p:nvSpPr>
          <p:cNvPr id="394" name="Shape 394"/>
          <p:cNvSpPr/>
          <p:nvPr/>
        </p:nvSpPr>
        <p:spPr>
          <a:xfrm>
            <a:off x="5055467" y="8552960"/>
            <a:ext cx="10289493"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Confidence</a:t>
            </a:r>
          </a:p>
        </p:txBody>
      </p:sp>
      <p:sp>
        <p:nvSpPr>
          <p:cNvPr id="395" name="Shape 395"/>
          <p:cNvSpPr/>
          <p:nvPr/>
        </p:nvSpPr>
        <p:spPr>
          <a:xfrm rot="16200000">
            <a:off x="313480" y="4027387"/>
            <a:ext cx="2018561"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Impact</a:t>
            </a:r>
          </a:p>
        </p:txBody>
      </p:sp>
      <p:sp>
        <p:nvSpPr>
          <p:cNvPr id="396" name="Shape 396"/>
          <p:cNvSpPr/>
          <p:nvPr/>
        </p:nvSpPr>
        <p:spPr>
          <a:xfrm rot="16200000">
            <a:off x="1877233" y="6447280"/>
            <a:ext cx="1411413"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397" name="Shape 397"/>
          <p:cNvSpPr/>
          <p:nvPr/>
        </p:nvSpPr>
        <p:spPr>
          <a:xfrm>
            <a:off x="8805617"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398" name="Shape 398"/>
          <p:cNvSpPr/>
          <p:nvPr/>
        </p:nvSpPr>
        <p:spPr>
          <a:xfrm rot="16200000">
            <a:off x="2056006" y="2803013"/>
            <a:ext cx="1053867" cy="6283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
        <p:nvSpPr>
          <p:cNvPr id="399" name="Shape 399"/>
          <p:cNvSpPr/>
          <p:nvPr/>
        </p:nvSpPr>
        <p:spPr>
          <a:xfrm>
            <a:off x="3596515"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
        <p:nvSpPr>
          <p:cNvPr id="400" name="Shape 400"/>
          <p:cNvSpPr/>
          <p:nvPr/>
        </p:nvSpPr>
        <p:spPr>
          <a:xfrm>
            <a:off x="7476017" y="3493795"/>
            <a:ext cx="1571841" cy="961283"/>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pPr>
            <a:r>
              <a:t>Danger</a:t>
            </a:r>
          </a:p>
          <a:p>
            <a:pPr algn="ctr">
              <a:defRPr sz="2400"/>
            </a:pPr>
            <a:r>
              <a:t>Zone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title"/>
          </p:nvPr>
        </p:nvSpPr>
        <p:spPr>
          <a:xfrm>
            <a:off x="650239" y="390594"/>
            <a:ext cx="11704322" cy="1626027"/>
          </a:xfrm>
          <a:prstGeom prst="rect">
            <a:avLst/>
          </a:prstGeom>
        </p:spPr>
        <p:txBody>
          <a:bodyPr/>
          <a:lstStyle/>
          <a:p>
            <a:pPr/>
            <a:r>
              <a:t>Exercise - Ranking Assumptions</a:t>
            </a:r>
          </a:p>
        </p:txBody>
      </p:sp>
      <p:sp>
        <p:nvSpPr>
          <p:cNvPr id="403" name="Shape 403"/>
          <p:cNvSpPr/>
          <p:nvPr>
            <p:ph type="body" idx="1"/>
          </p:nvPr>
        </p:nvSpPr>
        <p:spPr>
          <a:xfrm>
            <a:off x="650239" y="2275839"/>
            <a:ext cx="11704322" cy="7065175"/>
          </a:xfrm>
          <a:prstGeom prst="rect">
            <a:avLst/>
          </a:prstGeom>
        </p:spPr>
        <p:txBody>
          <a:bodyPr/>
          <a:lstStyle/>
          <a:p>
            <a:pPr/>
            <a:endParaRPr>
              <a:latin typeface="Pontano Sans"/>
              <a:ea typeface="Pontano Sans"/>
              <a:cs typeface="Pontano Sans"/>
              <a:sym typeface="Pontano Sans"/>
            </a:endParaRPr>
          </a:p>
          <a:p>
            <a:pPr>
              <a:defRPr>
                <a:latin typeface="Pontano Sans"/>
                <a:ea typeface="Pontano Sans"/>
                <a:cs typeface="Pontano Sans"/>
                <a:sym typeface="Pontano Sans"/>
              </a:defRPr>
            </a:pPr>
            <a:r>
              <a:t>Identify the three riskiest assumptions to the business/product.</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15</a:t>
            </a:r>
            <a:r>
              <a:t> minutes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title"/>
          </p:nvPr>
        </p:nvSpPr>
        <p:spPr>
          <a:xfrm>
            <a:off x="650239" y="390594"/>
            <a:ext cx="11704322" cy="1626027"/>
          </a:xfrm>
          <a:prstGeom prst="rect">
            <a:avLst/>
          </a:prstGeom>
        </p:spPr>
        <p:txBody>
          <a:bodyPr/>
          <a:lstStyle/>
          <a:p>
            <a:pPr/>
            <a:r>
              <a:t>Exercise - Feature Definition</a:t>
            </a:r>
          </a:p>
        </p:txBody>
      </p:sp>
      <p:sp>
        <p:nvSpPr>
          <p:cNvPr id="406" name="Shape 406"/>
          <p:cNvSpPr/>
          <p:nvPr>
            <p:ph type="body" idx="1"/>
          </p:nvPr>
        </p:nvSpPr>
        <p:spPr>
          <a:xfrm>
            <a:off x="650239" y="2275839"/>
            <a:ext cx="11704322" cy="7065175"/>
          </a:xfrm>
          <a:prstGeom prst="rect">
            <a:avLst/>
          </a:prstGeom>
        </p:spPr>
        <p:txBody>
          <a:bodyPr/>
          <a:lstStyle/>
          <a:p>
            <a:pPr>
              <a:defRPr>
                <a:latin typeface="Pontano Sans"/>
                <a:ea typeface="Pontano Sans"/>
                <a:cs typeface="Pontano Sans"/>
                <a:sym typeface="Pontano Sans"/>
              </a:defRPr>
            </a:pPr>
            <a:r>
              <a:t>Pick one of your top three assumptions.</a:t>
            </a:r>
          </a:p>
          <a:p>
            <a:pPr>
              <a:defRPr>
                <a:latin typeface="Pontano Sans"/>
                <a:ea typeface="Pontano Sans"/>
                <a:cs typeface="Pontano Sans"/>
                <a:sym typeface="Pontano Sans"/>
              </a:defRPr>
            </a:pPr>
          </a:p>
          <a:p>
            <a:pPr>
              <a:defRPr>
                <a:latin typeface="Pontano Sans"/>
                <a:ea typeface="Pontano Sans"/>
                <a:cs typeface="Pontano Sans"/>
                <a:sym typeface="Pontano Sans"/>
              </a:defRPr>
            </a:pPr>
            <a:r>
              <a:t>What </a:t>
            </a:r>
            <a:r>
              <a:rPr b="1">
                <a:solidFill>
                  <a:srgbClr val="D95C34"/>
                </a:solidFill>
              </a:rPr>
              <a:t>features</a:t>
            </a:r>
            <a:r>
              <a:t> will solve the users’ problem?</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Dump and sort on the wall.</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10 minutes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nvSpPr>
        <p:spPr>
          <a:xfrm>
            <a:off x="650239" y="3732266"/>
            <a:ext cx="11704322" cy="15300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a:defRPr sz="4200"/>
            </a:pPr>
            <a:endParaRPr>
              <a:solidFill>
                <a:srgbClr val="E69138"/>
              </a:solidFill>
              <a:latin typeface="Pontano Sans"/>
              <a:ea typeface="Pontano Sans"/>
              <a:cs typeface="Pontano Sans"/>
              <a:sym typeface="Pontano Sans"/>
            </a:endParaRPr>
          </a:p>
          <a:p>
            <a:pPr>
              <a:defRPr sz="4200">
                <a:latin typeface="Pontano Sans"/>
                <a:ea typeface="Pontano Sans"/>
                <a:cs typeface="Pontano Sans"/>
                <a:sym typeface="Pontano Sans"/>
              </a:defRPr>
            </a:pPr>
            <a:r>
              <a:t>	</a:t>
            </a:r>
            <a:r>
              <a:rPr>
                <a:solidFill>
                  <a:srgbClr val="D95C34"/>
                </a:solidFill>
              </a:rPr>
              <a:t>will achieve</a:t>
            </a:r>
            <a:r>
              <a:t> </a:t>
            </a:r>
            <a:r>
              <a:rPr>
                <a:solidFill>
                  <a:srgbClr val="4F8F00"/>
                </a:solidFill>
              </a:rPr>
              <a:t>[this outcome]</a:t>
            </a:r>
            <a:r>
              <a:rPr>
                <a:solidFill>
                  <a:srgbClr val="D95C34"/>
                </a:solidFill>
              </a:rPr>
              <a:t>.</a:t>
            </a:r>
          </a:p>
        </p:txBody>
      </p:sp>
      <p:sp>
        <p:nvSpPr>
          <p:cNvPr id="409" name="Shape 409"/>
          <p:cNvSpPr/>
          <p:nvPr/>
        </p:nvSpPr>
        <p:spPr>
          <a:xfrm>
            <a:off x="650239" y="2275839"/>
            <a:ext cx="11704322" cy="15300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a:defRPr sz="4200"/>
            </a:pPr>
            <a:endParaRPr>
              <a:solidFill>
                <a:schemeClr val="accent3"/>
              </a:solidFill>
              <a:latin typeface="Pontano Sans"/>
              <a:ea typeface="Pontano Sans"/>
              <a:cs typeface="Pontano Sans"/>
              <a:sym typeface="Pontano Sans"/>
            </a:endParaRPr>
          </a:p>
          <a:p>
            <a:pPr>
              <a:defRPr sz="4200">
                <a:solidFill>
                  <a:srgbClr val="4F8F00"/>
                </a:solidFill>
                <a:latin typeface="Pontano Sans"/>
                <a:ea typeface="Pontano Sans"/>
                <a:cs typeface="Pontano Sans"/>
                <a:sym typeface="Pontano Sans"/>
              </a:defRPr>
            </a:pPr>
            <a:r>
              <a:t>	[building this feature]</a:t>
            </a:r>
          </a:p>
        </p:txBody>
      </p:sp>
      <p:sp>
        <p:nvSpPr>
          <p:cNvPr id="410" name="Shape 410"/>
          <p:cNvSpPr/>
          <p:nvPr/>
        </p:nvSpPr>
        <p:spPr>
          <a:xfrm>
            <a:off x="650239" y="3013546"/>
            <a:ext cx="11704322" cy="1530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a:defRPr sz="4200"/>
            </a:pPr>
            <a:endParaRPr>
              <a:solidFill>
                <a:schemeClr val="accent3"/>
              </a:solidFill>
              <a:latin typeface="Pontano Sans"/>
              <a:ea typeface="Pontano Sans"/>
              <a:cs typeface="Pontano Sans"/>
              <a:sym typeface="Pontano Sans"/>
            </a:endParaRPr>
          </a:p>
          <a:p>
            <a:pPr>
              <a:defRPr sz="4200">
                <a:solidFill>
                  <a:srgbClr val="941751"/>
                </a:solidFill>
                <a:latin typeface="Pontano Sans"/>
                <a:ea typeface="Pontano Sans"/>
                <a:cs typeface="Pontano Sans"/>
                <a:sym typeface="Pontano Sans"/>
              </a:defRPr>
            </a:pPr>
            <a:r>
              <a:t>	</a:t>
            </a:r>
            <a:r>
              <a:rPr>
                <a:solidFill>
                  <a:srgbClr val="4F8F00"/>
                </a:solidFill>
              </a:rPr>
              <a:t>[for these people]</a:t>
            </a:r>
          </a:p>
        </p:txBody>
      </p:sp>
      <p:sp>
        <p:nvSpPr>
          <p:cNvPr id="411" name="Shape 411"/>
          <p:cNvSpPr/>
          <p:nvPr>
            <p:ph type="body" sz="quarter" idx="1"/>
          </p:nvPr>
        </p:nvSpPr>
        <p:spPr>
          <a:xfrm>
            <a:off x="650239" y="2275839"/>
            <a:ext cx="11704322" cy="1196800"/>
          </a:xfrm>
          <a:prstGeom prst="rect">
            <a:avLst/>
          </a:prstGeom>
        </p:spPr>
        <p:txBody>
          <a:bodyPr/>
          <a:lstStyle>
            <a:lvl1pPr>
              <a:defRPr>
                <a:solidFill>
                  <a:srgbClr val="D95C34"/>
                </a:solidFill>
                <a:latin typeface="Pontano Sans"/>
                <a:ea typeface="Pontano Sans"/>
                <a:cs typeface="Pontano Sans"/>
                <a:sym typeface="Pontano Sans"/>
              </a:defRPr>
            </a:lvl1pPr>
          </a:lstStyle>
          <a:p>
            <a:pPr/>
            <a:r>
              <a:t>We believe that</a:t>
            </a:r>
          </a:p>
        </p:txBody>
      </p:sp>
      <p:sp>
        <p:nvSpPr>
          <p:cNvPr id="412" name="Shape 412"/>
          <p:cNvSpPr/>
          <p:nvPr>
            <p:ph type="title"/>
          </p:nvPr>
        </p:nvSpPr>
        <p:spPr>
          <a:prstGeom prst="rect">
            <a:avLst/>
          </a:prstGeom>
        </p:spPr>
        <p:txBody>
          <a:bodyPr/>
          <a:lstStyle>
            <a:lvl1pPr>
              <a:defRPr>
                <a:latin typeface="Pontano Sans"/>
                <a:ea typeface="Pontano Sans"/>
                <a:cs typeface="Pontano Sans"/>
                <a:sym typeface="Pontano Sans"/>
              </a:defRPr>
            </a:lvl1pPr>
          </a:lstStyle>
          <a:p>
            <a:pPr/>
            <a:r>
              <a:t>...turn assumptions into Hypotheses</a:t>
            </a:r>
          </a:p>
        </p:txBody>
      </p:sp>
      <p:sp>
        <p:nvSpPr>
          <p:cNvPr id="413" name="Shape 413"/>
          <p:cNvSpPr/>
          <p:nvPr/>
        </p:nvSpPr>
        <p:spPr>
          <a:xfrm>
            <a:off x="650239" y="6499590"/>
            <a:ext cx="11704322" cy="21650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a:defRPr sz="4200"/>
            </a:pPr>
            <a:endParaRPr>
              <a:latin typeface="Pontano Sans"/>
              <a:ea typeface="Pontano Sans"/>
              <a:cs typeface="Pontano Sans"/>
              <a:sym typeface="Pontano Sans"/>
            </a:endParaRPr>
          </a:p>
          <a:p>
            <a:pPr>
              <a:defRPr sz="4200">
                <a:solidFill>
                  <a:srgbClr val="D95C34"/>
                </a:solidFill>
                <a:latin typeface="Pontano Sans"/>
                <a:ea typeface="Pontano Sans"/>
                <a:cs typeface="Pontano Sans"/>
                <a:sym typeface="Pontano Sans"/>
              </a:defRPr>
            </a:pPr>
            <a:r>
              <a:t>We will know we are successful when we see </a:t>
            </a:r>
          </a:p>
          <a:p>
            <a:pPr>
              <a:defRPr sz="4200">
                <a:solidFill>
                  <a:srgbClr val="E69138"/>
                </a:solidFill>
                <a:latin typeface="Pontano Sans"/>
                <a:ea typeface="Pontano Sans"/>
                <a:cs typeface="Pontano Sans"/>
                <a:sym typeface="Pontano Sans"/>
              </a:defRPr>
            </a:pPr>
            <a:r>
              <a:rPr>
                <a:solidFill>
                  <a:srgbClr val="4F8F00"/>
                </a:solidFill>
              </a:rPr>
              <a:t>[this market feedback]</a:t>
            </a:r>
            <a:r>
              <a:rPr>
                <a:solidFill>
                  <a:srgbClr val="D95C34"/>
                </a:solidFill>
              </a:rPr>
              <a: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09"/>
                                        </p:tgtEl>
                                        <p:attrNameLst>
                                          <p:attrName>style.visibility</p:attrName>
                                        </p:attrNameLst>
                                      </p:cBhvr>
                                      <p:to>
                                        <p:strVal val="visible"/>
                                      </p:to>
                                    </p:set>
                                    <p:animEffect filter="dissolve" transition="in">
                                      <p:cBhvr>
                                        <p:cTn id="7" dur="1000"/>
                                        <p:tgtEl>
                                          <p:spTgt spid="40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410"/>
                                        </p:tgtEl>
                                        <p:attrNameLst>
                                          <p:attrName>style.visibility</p:attrName>
                                        </p:attrNameLst>
                                      </p:cBhvr>
                                      <p:to>
                                        <p:strVal val="visible"/>
                                      </p:to>
                                    </p:set>
                                    <p:animEffect filter="dissolve" transition="in">
                                      <p:cBhvr>
                                        <p:cTn id="12" dur="10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408"/>
                                        </p:tgtEl>
                                        <p:attrNameLst>
                                          <p:attrName>style.visibility</p:attrName>
                                        </p:attrNameLst>
                                      </p:cBhvr>
                                      <p:to>
                                        <p:strVal val="visible"/>
                                      </p:to>
                                    </p:set>
                                    <p:animEffect filter="dissolve" transition="in">
                                      <p:cBhvr>
                                        <p:cTn id="17" dur="1000"/>
                                        <p:tgtEl>
                                          <p:spTgt spid="408"/>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413"/>
                                        </p:tgtEl>
                                        <p:attrNameLst>
                                          <p:attrName>style.visibility</p:attrName>
                                        </p:attrNameLst>
                                      </p:cBhvr>
                                      <p:to>
                                        <p:strVal val="visible"/>
                                      </p:to>
                                    </p:set>
                                    <p:animEffect filter="dissolve" transition="in">
                                      <p:cBhvr>
                                        <p:cTn id="22"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8" grpId="3"/>
      <p:bldP build="whole" bldLvl="1" animBg="1" rev="0" advAuto="0" spid="410" grpId="2"/>
      <p:bldP build="whole" bldLvl="1" animBg="1" rev="0" advAuto="0" spid="409" grpId="1"/>
      <p:bldP build="whole" bldLvl="1" animBg="1" rev="0" advAuto="0" spid="413" grpId="4"/>
    </p:bldLst>
  </p:timing>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title"/>
          </p:nvPr>
        </p:nvSpPr>
        <p:spPr>
          <a:xfrm>
            <a:off x="650239" y="390594"/>
            <a:ext cx="11704322" cy="1626027"/>
          </a:xfrm>
          <a:prstGeom prst="rect">
            <a:avLst/>
          </a:prstGeom>
        </p:spPr>
        <p:txBody>
          <a:bodyPr/>
          <a:lstStyle/>
          <a:p>
            <a:pPr/>
            <a:r>
              <a:t>Exercise - Hypothesis Statement</a:t>
            </a:r>
          </a:p>
        </p:txBody>
      </p:sp>
      <p:sp>
        <p:nvSpPr>
          <p:cNvPr id="416" name="Shape 416"/>
          <p:cNvSpPr/>
          <p:nvPr>
            <p:ph type="body" idx="1"/>
          </p:nvPr>
        </p:nvSpPr>
        <p:spPr>
          <a:xfrm>
            <a:off x="650239" y="2275839"/>
            <a:ext cx="11704322" cy="7065175"/>
          </a:xfrm>
          <a:prstGeom prst="rect">
            <a:avLst/>
          </a:prstGeom>
        </p:spPr>
        <p:txBody>
          <a:bodyPr/>
          <a:lstStyle/>
          <a:p>
            <a:pPr defTabSz="1261465">
              <a:defRPr sz="3686">
                <a:latin typeface="Pontano Sans"/>
                <a:ea typeface="Pontano Sans"/>
                <a:cs typeface="Pontano Sans"/>
                <a:sym typeface="Pontano Sans"/>
              </a:defRPr>
            </a:pPr>
            <a:r>
              <a:t>Take a look at your wall:</a:t>
            </a:r>
          </a:p>
          <a:p>
            <a:pPr marL="584272" indent="-534996" defTabSz="1261465">
              <a:buClr>
                <a:srgbClr val="000000"/>
              </a:buClr>
              <a:buSzPct val="100000"/>
              <a:buFont typeface="Helvetica"/>
              <a:buChar char="-"/>
              <a:defRPr sz="3686">
                <a:latin typeface="Pontano Sans"/>
                <a:ea typeface="Pontano Sans"/>
                <a:cs typeface="Pontano Sans"/>
                <a:sym typeface="Pontano Sans"/>
              </a:defRPr>
            </a:pPr>
            <a:r>
              <a:t>feature ideas</a:t>
            </a:r>
          </a:p>
          <a:p>
            <a:pPr marL="584272" indent="-534996" defTabSz="1261465">
              <a:buClr>
                <a:srgbClr val="000000"/>
              </a:buClr>
              <a:buSzPct val="100000"/>
              <a:buFont typeface="Helvetica"/>
              <a:buChar char="-"/>
              <a:defRPr sz="3686">
                <a:latin typeface="Pontano Sans"/>
                <a:ea typeface="Pontano Sans"/>
                <a:cs typeface="Pontano Sans"/>
                <a:sym typeface="Pontano Sans"/>
              </a:defRPr>
            </a:pPr>
            <a:r>
              <a:t>top riskiest assumptions</a:t>
            </a:r>
          </a:p>
          <a:p>
            <a:pPr marL="584272" indent="-534996" defTabSz="1261465">
              <a:buClr>
                <a:srgbClr val="000000"/>
              </a:buClr>
              <a:buSzPct val="100000"/>
              <a:buFont typeface="Helvetica"/>
              <a:buChar char="-"/>
              <a:defRPr sz="3686">
                <a:latin typeface="Pontano Sans"/>
                <a:ea typeface="Pontano Sans"/>
                <a:cs typeface="Pontano Sans"/>
                <a:sym typeface="Pontano Sans"/>
              </a:defRPr>
            </a:pPr>
            <a:r>
              <a:t>users</a:t>
            </a:r>
          </a:p>
          <a:p>
            <a:pPr defTabSz="1261465">
              <a:defRPr sz="4074"/>
            </a:pPr>
            <a:endParaRPr sz="3686">
              <a:latin typeface="Pontano Sans"/>
              <a:ea typeface="Pontano Sans"/>
              <a:cs typeface="Pontano Sans"/>
              <a:sym typeface="Pontano Sans"/>
            </a:endParaRPr>
          </a:p>
          <a:p>
            <a:pPr defTabSz="1261465">
              <a:defRPr sz="3686">
                <a:latin typeface="Pontano Sans"/>
                <a:ea typeface="Pontano Sans"/>
                <a:cs typeface="Pontano Sans"/>
                <a:sym typeface="Pontano Sans"/>
              </a:defRPr>
            </a:pPr>
            <a:r>
              <a:t>Organize your thoughts to create a hypothesis.</a:t>
            </a:r>
          </a:p>
          <a:p>
            <a:pPr defTabSz="1261465">
              <a:defRPr sz="4074"/>
            </a:pPr>
            <a:endParaRPr sz="3686">
              <a:latin typeface="Pontano Sans"/>
              <a:ea typeface="Pontano Sans"/>
              <a:cs typeface="Pontano Sans"/>
              <a:sym typeface="Pontano Sans"/>
            </a:endParaRPr>
          </a:p>
          <a:p>
            <a:pPr defTabSz="1261465">
              <a:defRPr sz="3686">
                <a:latin typeface="Pontano Sans"/>
                <a:ea typeface="Pontano Sans"/>
                <a:cs typeface="Pontano Sans"/>
                <a:sym typeface="Pontano Sans"/>
              </a:defRPr>
            </a:pPr>
            <a:r>
              <a:t>5 minutes</a:t>
            </a:r>
          </a:p>
          <a:p>
            <a:pPr defTabSz="1261465">
              <a:defRPr sz="3686">
                <a:latin typeface="Pontano Sans"/>
                <a:ea typeface="Pontano Sans"/>
                <a:cs typeface="Pontano Sans"/>
                <a:sym typeface="Pontano Sans"/>
              </a:defRPr>
            </a:pPr>
          </a:p>
          <a:p>
            <a:pPr defTabSz="1261465">
              <a:defRPr sz="3686">
                <a:solidFill>
                  <a:srgbClr val="D95C34"/>
                </a:solidFill>
                <a:latin typeface="Pontano Sans"/>
                <a:ea typeface="Pontano Sans"/>
                <a:cs typeface="Pontano Sans"/>
                <a:sym typeface="Pontano Sans"/>
              </a:defRPr>
            </a:pPr>
            <a:r>
              <a:t>Group Read-Out</a:t>
            </a:r>
          </a:p>
          <a:p>
            <a:pPr defTabSz="1261465">
              <a:defRPr sz="3686">
                <a:latin typeface="Pontano Sans"/>
                <a:ea typeface="Pontano Sans"/>
                <a:cs typeface="Pontano Sans"/>
                <a:sym typeface="Pontano Sans"/>
              </a:defRPr>
            </a:pPr>
            <a:r>
              <a:t>- what’s your idea?</a:t>
            </a:r>
          </a:p>
          <a:p>
            <a:pPr defTabSz="1261465">
              <a:defRPr sz="3686">
                <a:latin typeface="Pontano Sans"/>
                <a:ea typeface="Pontano Sans"/>
                <a:cs typeface="Pontano Sans"/>
                <a:sym typeface="Pontano Sans"/>
              </a:defRPr>
            </a:pPr>
            <a:r>
              <a:t>- what’s your hypothesis?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ctrTitle"/>
          </p:nvPr>
        </p:nvSpPr>
        <p:spPr>
          <a:prstGeom prst="rect">
            <a:avLst/>
          </a:prstGeom>
        </p:spPr>
        <p:txBody>
          <a:bodyPr/>
          <a:lstStyle/>
          <a:p>
            <a:pPr/>
            <a:r>
              <a:t>Break!</a:t>
            </a:r>
          </a:p>
        </p:txBody>
      </p:sp>
      <p:sp>
        <p:nvSpPr>
          <p:cNvPr id="419" name="Shape 419"/>
          <p:cNvSpPr/>
          <p:nvPr>
            <p:ph type="subTitle" sz="quarter" idx="1"/>
          </p:nvPr>
        </p:nvSpPr>
        <p:spPr>
          <a:prstGeom prst="rect">
            <a:avLst/>
          </a:prstGeom>
        </p:spPr>
        <p:txBody>
          <a:bodyPr/>
          <a:lstStyle/>
          <a:p>
            <a:pPr/>
            <a:r>
              <a:t>Start again in 10</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421" name="Shape 421"/>
          <p:cNvSpPr/>
          <p:nvPr/>
        </p:nvSpPr>
        <p:spPr>
          <a:xfrm>
            <a:off x="868906" y="4098986"/>
            <a:ext cx="11266988" cy="28254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Customer Development</a:t>
            </a: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ctrTitle"/>
          </p:nvPr>
        </p:nvSpPr>
        <p:spPr>
          <a:xfrm>
            <a:off x="975359" y="4122237"/>
            <a:ext cx="11054082" cy="1509126"/>
          </a:xfrm>
          <a:prstGeom prst="rect">
            <a:avLst/>
          </a:prstGeom>
        </p:spPr>
        <p:txBody>
          <a:bodyPr/>
          <a:lstStyle>
            <a:lvl1pPr defTabSz="1261465">
              <a:defRPr sz="8730">
                <a:solidFill>
                  <a:srgbClr val="D95C34"/>
                </a:solidFill>
              </a:defRPr>
            </a:lvl1pPr>
          </a:lstStyle>
          <a:p>
            <a:pPr/>
            <a:r>
              <a:t>2009</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7" name="avatar.jpg"/>
          <p:cNvPicPr>
            <a:picLocks noChangeAspect="1"/>
          </p:cNvPicPr>
          <p:nvPr/>
        </p:nvPicPr>
        <p:blipFill>
          <a:blip r:embed="rId2">
            <a:extLst/>
          </a:blip>
          <a:stretch>
            <a:fillRect/>
          </a:stretch>
        </p:blipFill>
        <p:spPr>
          <a:xfrm>
            <a:off x="-1" y="812800"/>
            <a:ext cx="13004801" cy="8128001"/>
          </a:xfrm>
          <a:prstGeom prst="rect">
            <a:avLst/>
          </a:prstGeom>
          <a:ln w="12700">
            <a:miter lim="400000"/>
          </a:ln>
        </p:spPr>
      </p:pic>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9" name="susan.jpg"/>
          <p:cNvPicPr>
            <a:picLocks noChangeAspect="1"/>
          </p:cNvPicPr>
          <p:nvPr/>
        </p:nvPicPr>
        <p:blipFill>
          <a:blip r:embed="rId2">
            <a:extLst/>
          </a:blip>
          <a:stretch>
            <a:fillRect/>
          </a:stretch>
        </p:blipFill>
        <p:spPr>
          <a:xfrm>
            <a:off x="0" y="1071593"/>
            <a:ext cx="13004801" cy="7315201"/>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nvSpPr>
        <p:spPr>
          <a:xfrm>
            <a:off x="1172004" y="4049776"/>
            <a:ext cx="2754063" cy="1654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latin typeface="+mj-lt"/>
                <a:ea typeface="+mj-ea"/>
                <a:cs typeface="+mj-cs"/>
                <a:sym typeface="Helvetica"/>
              </a:defRPr>
            </a:lvl1pPr>
          </a:lstStyle>
          <a:p>
            <a:pPr/>
            <a:r>
              <a:t>ERP</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1" name="miley.jpg"/>
          <p:cNvPicPr>
            <a:picLocks noChangeAspect="1"/>
          </p:cNvPicPr>
          <p:nvPr/>
        </p:nvPicPr>
        <p:blipFill>
          <a:blip r:embed="rId2">
            <a:extLst/>
          </a:blip>
          <a:stretch>
            <a:fillRect/>
          </a:stretch>
        </p:blipFill>
        <p:spPr>
          <a:xfrm>
            <a:off x="0" y="812800"/>
            <a:ext cx="13004801" cy="8128001"/>
          </a:xfrm>
          <a:prstGeom prst="rect">
            <a:avLst/>
          </a:prstGeom>
          <a:ln w="12700">
            <a:miter lim="400000"/>
          </a:ln>
        </p:spPr>
      </p:pic>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3" name="barack-obama-9.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5" name="wow.jpg"/>
          <p:cNvPicPr>
            <a:picLocks noChangeAspect="1"/>
          </p:cNvPicPr>
          <p:nvPr/>
        </p:nvPicPr>
        <p:blipFill>
          <a:blip r:embed="rId2">
            <a:extLst/>
          </a:blip>
          <a:stretch>
            <a:fillRect/>
          </a:stretch>
        </p:blipFill>
        <p:spPr>
          <a:xfrm>
            <a:off x="-1" y="1219199"/>
            <a:ext cx="13004801" cy="7315201"/>
          </a:xfrm>
          <a:prstGeom prst="rect">
            <a:avLst/>
          </a:prstGeom>
          <a:ln w="12700">
            <a:miter lim="400000"/>
          </a:ln>
        </p:spPr>
      </p:pic>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Product Development Model</a:t>
            </a:r>
          </a:p>
        </p:txBody>
      </p:sp>
      <p:pic>
        <p:nvPicPr>
          <p:cNvPr id="438" name="image24.jpg"/>
          <p:cNvPicPr>
            <a:picLocks noChangeAspect="1"/>
          </p:cNvPicPr>
          <p:nvPr/>
        </p:nvPicPr>
        <p:blipFill>
          <a:blip r:embed="rId3">
            <a:extLst/>
          </a:blip>
          <a:stretch>
            <a:fillRect/>
          </a:stretch>
        </p:blipFill>
        <p:spPr>
          <a:xfrm>
            <a:off x="519075" y="4243092"/>
            <a:ext cx="11966651" cy="2102472"/>
          </a:xfrm>
          <a:prstGeom prst="rect">
            <a:avLst/>
          </a:prstGeom>
          <a:ln w="12700">
            <a:miter lim="400000"/>
          </a:ln>
        </p:spPr>
      </p:pic>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ph type="ctrTitle"/>
          </p:nvPr>
        </p:nvSpPr>
        <p:spPr>
          <a:prstGeom prst="rect">
            <a:avLst/>
          </a:prstGeom>
        </p:spPr>
        <p:txBody>
          <a:bodyPr/>
          <a:lstStyle/>
          <a:p>
            <a:pPr/>
            <a:r>
              <a:t>TIMESHARES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title"/>
          </p:nvPr>
        </p:nvSpPr>
        <p:spPr>
          <a:prstGeom prst="rect">
            <a:avLst/>
          </a:prstGeom>
        </p:spPr>
        <p:txBody>
          <a:bodyPr/>
          <a:lstStyle/>
          <a:p>
            <a:pPr/>
            <a:r>
              <a:t>Timeshares</a:t>
            </a:r>
          </a:p>
        </p:txBody>
      </p:sp>
      <p:pic>
        <p:nvPicPr>
          <p:cNvPr id="445" name="Glengarry-Glen-Ross-DI.jpg"/>
          <p:cNvPicPr>
            <a:picLocks noChangeAspect="1"/>
          </p:cNvPicPr>
          <p:nvPr/>
        </p:nvPicPr>
        <p:blipFill>
          <a:blip r:embed="rId3">
            <a:extLst/>
          </a:blip>
          <a:stretch>
            <a:fillRect/>
          </a:stretch>
        </p:blipFill>
        <p:spPr>
          <a:xfrm>
            <a:off x="0" y="2254245"/>
            <a:ext cx="13004801" cy="7313978"/>
          </a:xfrm>
          <a:prstGeom prst="rect">
            <a:avLst/>
          </a:prstGeom>
          <a:ln w="12700">
            <a:miter lim="400000"/>
          </a:ln>
        </p:spPr>
      </p:pic>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ph type="title"/>
          </p:nvPr>
        </p:nvSpPr>
        <p:spPr>
          <a:prstGeom prst="rect">
            <a:avLst/>
          </a:prstGeom>
        </p:spPr>
        <p:txBody>
          <a:bodyPr/>
          <a:lstStyle/>
          <a:p>
            <a:pPr/>
            <a:r>
              <a:t>Timeshares</a:t>
            </a:r>
          </a:p>
        </p:txBody>
      </p:sp>
      <p:pic>
        <p:nvPicPr>
          <p:cNvPr id="450" name="Gran-melia-Puerto-Rico.jpg"/>
          <p:cNvPicPr>
            <a:picLocks noChangeAspect="1"/>
          </p:cNvPicPr>
          <p:nvPr/>
        </p:nvPicPr>
        <p:blipFill>
          <a:blip r:embed="rId3">
            <a:extLst/>
          </a:blip>
          <a:stretch>
            <a:fillRect/>
          </a:stretch>
        </p:blipFill>
        <p:spPr>
          <a:xfrm>
            <a:off x="-1" y="2051024"/>
            <a:ext cx="13004801" cy="7310556"/>
          </a:xfrm>
          <a:prstGeom prst="rect">
            <a:avLst/>
          </a:prstGeom>
          <a:ln w="12700">
            <a:miter lim="400000"/>
          </a:ln>
        </p:spPr>
      </p:pic>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4" name="pasted-image.jpg"/>
          <p:cNvPicPr>
            <a:picLocks noChangeAspect="1"/>
          </p:cNvPicPr>
          <p:nvPr/>
        </p:nvPicPr>
        <p:blipFill>
          <a:blip r:embed="rId3">
            <a:extLst/>
          </a:blip>
          <a:stretch>
            <a:fillRect/>
          </a:stretch>
        </p:blipFill>
        <p:spPr>
          <a:xfrm>
            <a:off x="0" y="455168"/>
            <a:ext cx="13004801" cy="8843265"/>
          </a:xfrm>
          <a:prstGeom prst="rect">
            <a:avLst/>
          </a:prstGeom>
          <a:ln w="12700">
            <a:miter lim="400000"/>
          </a:ln>
        </p:spPr>
      </p:pic>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8" name="pasted-image.pdf"/>
          <p:cNvPicPr>
            <a:picLocks noChangeAspect="1"/>
          </p:cNvPicPr>
          <p:nvPr/>
        </p:nvPicPr>
        <p:blipFill>
          <a:blip r:embed="rId3">
            <a:extLst/>
          </a:blip>
          <a:stretch>
            <a:fillRect/>
          </a:stretch>
        </p:blipFill>
        <p:spPr>
          <a:xfrm>
            <a:off x="2330606" y="1364186"/>
            <a:ext cx="8343588" cy="7025228"/>
          </a:xfrm>
          <a:prstGeom prst="rect">
            <a:avLst/>
          </a:prstGeom>
          <a:ln w="12700">
            <a:miter lim="400000"/>
          </a:ln>
        </p:spPr>
      </p:pic>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2" name="Step 2 - Search Results Page.png"/>
          <p:cNvPicPr>
            <a:picLocks noChangeAspect="1"/>
          </p:cNvPicPr>
          <p:nvPr/>
        </p:nvPicPr>
        <p:blipFill>
          <a:blip r:embed="rId3">
            <a:extLst/>
          </a:blip>
          <a:stretch>
            <a:fillRect/>
          </a:stretch>
        </p:blipFill>
        <p:spPr>
          <a:xfrm>
            <a:off x="-1" y="1090281"/>
            <a:ext cx="13004801" cy="7573038"/>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nvSpPr>
        <p:spPr>
          <a:xfrm>
            <a:off x="1172004" y="3287776"/>
            <a:ext cx="9384976"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latin typeface="+mj-lt"/>
                <a:ea typeface="+mj-ea"/>
                <a:cs typeface="+mj-cs"/>
                <a:sym typeface="Helvetica"/>
              </a:defRPr>
            </a:lvl1pPr>
          </a:lstStyle>
          <a:p>
            <a:pPr/>
            <a:r>
              <a:t>HOTEL MANAGEMENT</a:t>
            </a: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6" name="Make request page.png"/>
          <p:cNvPicPr>
            <a:picLocks noChangeAspect="1"/>
          </p:cNvPicPr>
          <p:nvPr/>
        </p:nvPicPr>
        <p:blipFill>
          <a:blip r:embed="rId3">
            <a:extLst/>
          </a:blip>
          <a:stretch>
            <a:fillRect/>
          </a:stretch>
        </p:blipFill>
        <p:spPr>
          <a:xfrm>
            <a:off x="2011997" y="0"/>
            <a:ext cx="8980807" cy="9753601"/>
          </a:xfrm>
          <a:prstGeom prst="rect">
            <a:avLst/>
          </a:prstGeom>
          <a:ln w="12700">
            <a:miter lim="400000"/>
          </a:ln>
        </p:spPr>
      </p:pic>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0" name="Search Results page.png"/>
          <p:cNvPicPr>
            <a:picLocks noChangeAspect="1"/>
          </p:cNvPicPr>
          <p:nvPr/>
        </p:nvPicPr>
        <p:blipFill>
          <a:blip r:embed="rId3">
            <a:extLst/>
          </a:blip>
          <a:stretch>
            <a:fillRect/>
          </a:stretch>
        </p:blipFill>
        <p:spPr>
          <a:xfrm>
            <a:off x="838261" y="0"/>
            <a:ext cx="11328278" cy="9753601"/>
          </a:xfrm>
          <a:prstGeom prst="rect">
            <a:avLst/>
          </a:prstGeom>
          <a:ln w="12700">
            <a:miter lim="400000"/>
          </a:ln>
        </p:spPr>
      </p:pic>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4" name="Step 2 - Search Results - List View.png"/>
          <p:cNvPicPr>
            <a:picLocks noChangeAspect="1"/>
          </p:cNvPicPr>
          <p:nvPr/>
        </p:nvPicPr>
        <p:blipFill>
          <a:blip r:embed="rId3">
            <a:extLst/>
          </a:blip>
          <a:stretch>
            <a:fillRect/>
          </a:stretch>
        </p:blipFill>
        <p:spPr>
          <a:xfrm>
            <a:off x="1314450" y="939800"/>
            <a:ext cx="10375900" cy="7874000"/>
          </a:xfrm>
          <a:prstGeom prst="rect">
            <a:avLst/>
          </a:prstGeom>
          <a:ln w="12700">
            <a:miter lim="400000"/>
          </a:ln>
        </p:spPr>
      </p:pic>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8" name="VVOverview061609_ppt.pn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2" name="VVBusinessPlan__2009-12-16__ppt.png"/>
          <p:cNvPicPr>
            <a:picLocks noChangeAspect="1"/>
          </p:cNvPicPr>
          <p:nvPr/>
        </p:nvPicPr>
        <p:blipFill>
          <a:blip r:embed="rId3">
            <a:extLst/>
          </a:blip>
          <a:stretch>
            <a:fillRect/>
          </a:stretch>
        </p:blipFill>
        <p:spPr>
          <a:xfrm>
            <a:off x="863600" y="844550"/>
            <a:ext cx="11277600" cy="8064500"/>
          </a:xfrm>
          <a:prstGeom prst="rect">
            <a:avLst/>
          </a:prstGeom>
          <a:ln w="12700">
            <a:miter lim="400000"/>
          </a:ln>
        </p:spPr>
      </p:pic>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6" name="VTSearchResults.png"/>
          <p:cNvPicPr>
            <a:picLocks noChangeAspect="1"/>
          </p:cNvPicPr>
          <p:nvPr/>
        </p:nvPicPr>
        <p:blipFill>
          <a:blip r:embed="rId3">
            <a:extLst/>
          </a:blip>
          <a:stretch>
            <a:fillRect/>
          </a:stretch>
        </p:blipFill>
        <p:spPr>
          <a:xfrm>
            <a:off x="2564076" y="-1"/>
            <a:ext cx="7876647" cy="9753601"/>
          </a:xfrm>
          <a:prstGeom prst="rect">
            <a:avLst/>
          </a:prstGeom>
          <a:ln w="12700">
            <a:miter lim="400000"/>
          </a:ln>
        </p:spPr>
      </p:pic>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0" name="vvgrid.png"/>
          <p:cNvPicPr>
            <a:picLocks noChangeAspect="1"/>
          </p:cNvPicPr>
          <p:nvPr/>
        </p:nvPicPr>
        <p:blipFill>
          <a:blip r:embed="rId3">
            <a:extLst/>
          </a:blip>
          <a:stretch>
            <a:fillRect/>
          </a:stretch>
        </p:blipFill>
        <p:spPr>
          <a:xfrm>
            <a:off x="666750" y="539750"/>
            <a:ext cx="11671300" cy="8674100"/>
          </a:xfrm>
          <a:prstGeom prst="rect">
            <a:avLst/>
          </a:prstGeom>
          <a:ln w="12700">
            <a:miter lim="400000"/>
          </a:ln>
        </p:spPr>
      </p:pic>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4" name="vvfunds.png"/>
          <p:cNvPicPr>
            <a:picLocks noChangeAspect="1"/>
          </p:cNvPicPr>
          <p:nvPr/>
        </p:nvPicPr>
        <p:blipFill>
          <a:blip r:embed="rId3">
            <a:extLst/>
          </a:blip>
          <a:stretch>
            <a:fillRect/>
          </a:stretch>
        </p:blipFill>
        <p:spPr>
          <a:xfrm>
            <a:off x="882650" y="876300"/>
            <a:ext cx="11239500" cy="8001000"/>
          </a:xfrm>
          <a:prstGeom prst="rect">
            <a:avLst/>
          </a:prstGeom>
          <a:ln w="12700">
            <a:miter lim="400000"/>
          </a:ln>
        </p:spPr>
      </p:pic>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8" name="Top page Co Branded.png"/>
          <p:cNvPicPr>
            <a:picLocks noChangeAspect="1"/>
          </p:cNvPicPr>
          <p:nvPr/>
        </p:nvPicPr>
        <p:blipFill>
          <a:blip r:embed="rId3">
            <a:extLst/>
          </a:blip>
          <a:stretch>
            <a:fillRect/>
          </a:stretch>
        </p:blipFill>
        <p:spPr>
          <a:xfrm>
            <a:off x="1399383" y="-1"/>
            <a:ext cx="10206033" cy="9753601"/>
          </a:xfrm>
          <a:prstGeom prst="rect">
            <a:avLst/>
          </a:prstGeom>
          <a:ln w="12700">
            <a:miter lim="400000"/>
          </a:ln>
        </p:spPr>
      </p:pic>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2" name="image22.png"/>
          <p:cNvPicPr>
            <a:picLocks noChangeAspect="1"/>
          </p:cNvPicPr>
          <p:nvPr/>
        </p:nvPicPr>
        <p:blipFill>
          <a:blip r:embed="rId3">
            <a:extLst/>
          </a:blip>
          <a:stretch>
            <a:fillRect/>
          </a:stretch>
        </p:blipFill>
        <p:spPr>
          <a:xfrm>
            <a:off x="-1" y="-1"/>
            <a:ext cx="13250631" cy="9753601"/>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pasted-image.tiff"/>
          <p:cNvPicPr>
            <a:picLocks noChangeAspect="1"/>
          </p:cNvPicPr>
          <p:nvPr/>
        </p:nvPicPr>
        <p:blipFill>
          <a:blip r:embed="rId3">
            <a:extLst/>
          </a:blip>
          <a:stretch>
            <a:fillRect/>
          </a:stretch>
        </p:blipFill>
        <p:spPr>
          <a:xfrm>
            <a:off x="4813300" y="3937000"/>
            <a:ext cx="3378200" cy="1879600"/>
          </a:xfrm>
          <a:prstGeom prst="rect">
            <a:avLst/>
          </a:prstGeom>
          <a:ln w="12700">
            <a:miter lim="400000"/>
          </a:ln>
        </p:spPr>
      </p:pic>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6" name="RGhome031811.png"/>
          <p:cNvPicPr>
            <a:picLocks noChangeAspect="1"/>
          </p:cNvPicPr>
          <p:nvPr/>
        </p:nvPicPr>
        <p:blipFill>
          <a:blip r:embed="rId3">
            <a:extLst/>
          </a:blip>
          <a:stretch>
            <a:fillRect/>
          </a:stretch>
        </p:blipFill>
        <p:spPr>
          <a:xfrm>
            <a:off x="772159" y="337088"/>
            <a:ext cx="11460482" cy="975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 name="Shape 510"/>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Product Development Model</a:t>
            </a:r>
          </a:p>
        </p:txBody>
      </p:sp>
      <p:pic>
        <p:nvPicPr>
          <p:cNvPr id="511" name="image24.jpg"/>
          <p:cNvPicPr>
            <a:picLocks noChangeAspect="1"/>
          </p:cNvPicPr>
          <p:nvPr/>
        </p:nvPicPr>
        <p:blipFill>
          <a:blip r:embed="rId3">
            <a:extLst/>
          </a:blip>
          <a:stretch>
            <a:fillRect/>
          </a:stretch>
        </p:blipFill>
        <p:spPr>
          <a:xfrm>
            <a:off x="519075" y="4243092"/>
            <a:ext cx="11966651" cy="2102472"/>
          </a:xfrm>
          <a:prstGeom prst="rect">
            <a:avLst/>
          </a:prstGeom>
          <a:ln w="12700">
            <a:miter lim="400000"/>
          </a:ln>
        </p:spPr>
      </p:pic>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5" name="image30.jpg"/>
          <p:cNvPicPr>
            <a:picLocks noChangeAspect="1"/>
          </p:cNvPicPr>
          <p:nvPr/>
        </p:nvPicPr>
        <p:blipFill>
          <a:blip r:embed="rId3">
            <a:extLst/>
          </a:blip>
          <a:stretch>
            <a:fillRect/>
          </a:stretch>
        </p:blipFill>
        <p:spPr>
          <a:xfrm>
            <a:off x="2854079" y="317030"/>
            <a:ext cx="7296640" cy="911954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Shape 519"/>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Customer Development Model</a:t>
            </a:r>
          </a:p>
        </p:txBody>
      </p:sp>
      <p:pic>
        <p:nvPicPr>
          <p:cNvPr id="520" name="image26.png"/>
          <p:cNvPicPr>
            <a:picLocks noChangeAspect="1"/>
          </p:cNvPicPr>
          <p:nvPr/>
        </p:nvPicPr>
        <p:blipFill>
          <a:blip r:embed="rId3">
            <a:extLst/>
          </a:blip>
          <a:stretch>
            <a:fillRect/>
          </a:stretch>
        </p:blipFill>
        <p:spPr>
          <a:xfrm>
            <a:off x="1910079" y="3064977"/>
            <a:ext cx="9184642" cy="51341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4" name="image39.jpg"/>
          <p:cNvPicPr>
            <a:picLocks noChangeAspect="1"/>
          </p:cNvPicPr>
          <p:nvPr/>
        </p:nvPicPr>
        <p:blipFill>
          <a:blip r:embed="rId3">
            <a:extLst/>
          </a:blip>
          <a:stretch>
            <a:fillRect/>
          </a:stretch>
        </p:blipFill>
        <p:spPr>
          <a:xfrm>
            <a:off x="-1" y="-1"/>
            <a:ext cx="13004798" cy="9753598"/>
          </a:xfrm>
          <a:prstGeom prst="rect">
            <a:avLst/>
          </a:prstGeom>
          <a:ln w="12700">
            <a:miter lim="400000"/>
          </a:ln>
        </p:spPr>
      </p:pic>
      <p:sp>
        <p:nvSpPr>
          <p:cNvPr id="525" name="Shape 525"/>
          <p:cNvSpPr/>
          <p:nvPr>
            <p:ph type="title"/>
          </p:nvPr>
        </p:nvSpPr>
        <p:spPr>
          <a:xfrm>
            <a:off x="650239" y="390607"/>
            <a:ext cx="11704322" cy="1111468"/>
          </a:xfrm>
          <a:prstGeom prst="rect">
            <a:avLst/>
          </a:prstGeom>
        </p:spPr>
        <p:txBody>
          <a:bodyPr/>
          <a:lstStyle>
            <a:lvl1pPr algn="ctr">
              <a:defRPr>
                <a:latin typeface="Pontano Sans"/>
                <a:ea typeface="Pontano Sans"/>
                <a:cs typeface="Pontano Sans"/>
                <a:sym typeface="Pontano Sans"/>
              </a:defRPr>
            </a:lvl1pPr>
          </a:lstStyle>
          <a:p>
            <a:pPr/>
            <a:r>
              <a:t>Customer Discovery</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ctrTitle"/>
          </p:nvPr>
        </p:nvSpPr>
        <p:spPr>
          <a:prstGeom prst="rect">
            <a:avLst/>
          </a:prstGeom>
        </p:spPr>
        <p:txBody>
          <a:bodyPr/>
          <a:lstStyle>
            <a:lvl1pPr defTabSz="1287475">
              <a:defRPr sz="6732"/>
            </a:lvl1pPr>
          </a:lstStyle>
          <a:p>
            <a:pPr/>
            <a:r>
              <a:t>You’re not executing a business plan</a:t>
            </a:r>
          </a:p>
        </p:txBody>
      </p:sp>
      <p:sp>
        <p:nvSpPr>
          <p:cNvPr id="530" name="Shape 530"/>
          <p:cNvSpPr/>
          <p:nvPr>
            <p:ph type="subTitle" sz="quarter" idx="1"/>
          </p:nvPr>
        </p:nvSpPr>
        <p:spPr>
          <a:prstGeom prst="rect">
            <a:avLst/>
          </a:prstGeom>
        </p:spPr>
        <p:txBody>
          <a:bodyPr/>
          <a:lstStyle/>
          <a:p>
            <a:pPr/>
            <a:r>
              <a:t>You’re trying to find one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hape 534"/>
          <p:cNvSpPr/>
          <p:nvPr>
            <p:ph type="ctrTitle"/>
          </p:nvPr>
        </p:nvSpPr>
        <p:spPr>
          <a:prstGeom prst="rect">
            <a:avLst/>
          </a:prstGeom>
        </p:spPr>
        <p:txBody>
          <a:bodyPr/>
          <a:lstStyle>
            <a:lvl1pPr defTabSz="1027379">
              <a:defRPr sz="5372"/>
            </a:lvl1pPr>
          </a:lstStyle>
          <a:p>
            <a:pPr/>
            <a:r>
              <a:t>“In a startup no facts exist inside the building, only opinions”</a:t>
            </a:r>
          </a:p>
        </p:txBody>
      </p:sp>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ctrTitle"/>
          </p:nvPr>
        </p:nvSpPr>
        <p:spPr>
          <a:prstGeom prst="rect">
            <a:avLst/>
          </a:prstGeom>
        </p:spPr>
        <p:txBody>
          <a:bodyPr/>
          <a:lstStyle/>
          <a:p>
            <a:pPr/>
            <a:r>
              <a:t>“Get Out Of The Building”</a:t>
            </a:r>
          </a:p>
        </p:txBody>
      </p:sp>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2" name="Shape 542"/>
          <p:cNvSpPr/>
          <p:nvPr>
            <p:ph type="ctrTitle"/>
          </p:nvPr>
        </p:nvSpPr>
        <p:spPr>
          <a:xfrm>
            <a:off x="975359" y="3777066"/>
            <a:ext cx="11054082" cy="2199468"/>
          </a:xfrm>
          <a:prstGeom prst="rect">
            <a:avLst/>
          </a:prstGeom>
        </p:spPr>
        <p:txBody>
          <a:bodyPr/>
          <a:lstStyle/>
          <a:p>
            <a:pPr defTabSz="1287475">
              <a:defRPr sz="6732"/>
            </a:pPr>
            <a:r>
              <a:t>Stealth</a:t>
            </a:r>
          </a:p>
          <a:p>
            <a:pPr defTabSz="1287475">
              <a:defRPr sz="6732"/>
            </a:pPr>
            <a:r>
              <a:t>Mode</a:t>
            </a:r>
          </a:p>
        </p:txBody>
      </p:sp>
      <p:sp>
        <p:nvSpPr>
          <p:cNvPr id="543" name="Shape 543"/>
          <p:cNvSpPr/>
          <p:nvPr/>
        </p:nvSpPr>
        <p:spPr>
          <a:xfrm>
            <a:off x="4213500" y="2587900"/>
            <a:ext cx="4577800" cy="4577800"/>
          </a:xfrm>
          <a:prstGeom prst="ellipse">
            <a:avLst/>
          </a:prstGeom>
          <a:ln w="114300">
            <a:solidFill>
              <a:srgbClr val="D95C34"/>
            </a:solidFill>
          </a:ln>
          <a:effectLst>
            <a:outerShdw sx="100000" sy="100000" kx="0" ky="0" algn="b" rotWithShape="0" blurRad="50800" dist="25400" dir="5400000">
              <a:srgbClr val="000000">
                <a:alpha val="35000"/>
              </a:srgbClr>
            </a:outerShdw>
          </a:effectLst>
        </p:spPr>
        <p:txBody>
          <a:bodyPr lIns="65023" tIns="65023" rIns="65023" bIns="65023" anchor="ctr"/>
          <a:lstStyle/>
          <a:p>
            <a:pPr/>
          </a:p>
        </p:txBody>
      </p:sp>
      <p:sp>
        <p:nvSpPr>
          <p:cNvPr id="544" name="Shape 544"/>
          <p:cNvSpPr/>
          <p:nvPr/>
        </p:nvSpPr>
        <p:spPr>
          <a:xfrm flipV="1">
            <a:off x="4882775" y="3257175"/>
            <a:ext cx="3239250" cy="3239250"/>
          </a:xfrm>
          <a:prstGeom prst="line">
            <a:avLst/>
          </a:prstGeom>
          <a:ln w="101600">
            <a:solidFill>
              <a:srgbClr val="D95C34"/>
            </a:solidFill>
          </a:ln>
          <a:effectLst>
            <a:outerShdw sx="100000" sy="100000" kx="0" ky="0" algn="b" rotWithShape="0" blurRad="50800" dist="25400" dir="5400000">
              <a:srgbClr val="000000">
                <a:alpha val="38000"/>
              </a:srgbClr>
            </a:outerShdw>
          </a:effectLst>
        </p:spPr>
        <p:txBody>
          <a:bodyPr lIns="65023" tIns="65023" rIns="65023" bIns="65023"/>
          <a:lstStyle/>
          <a:p>
            <a:pPr/>
          </a:p>
        </p:txBody>
      </p:sp>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8" name="image27.jpg"/>
          <p:cNvPicPr>
            <a:picLocks noChangeAspect="1"/>
          </p:cNvPicPr>
          <p:nvPr/>
        </p:nvPicPr>
        <p:blipFill>
          <a:blip r:embed="rId3">
            <a:extLst/>
          </a:blip>
          <a:stretch>
            <a:fillRect/>
          </a:stretch>
        </p:blipFill>
        <p:spPr>
          <a:xfrm>
            <a:off x="2946309" y="2200106"/>
            <a:ext cx="9827414" cy="7370526"/>
          </a:xfrm>
          <a:prstGeom prst="rect">
            <a:avLst/>
          </a:prstGeom>
          <a:ln w="12700">
            <a:miter lim="400000"/>
          </a:ln>
        </p:spPr>
      </p:pic>
      <p:sp>
        <p:nvSpPr>
          <p:cNvPr id="549" name="Shape 549"/>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You Are a Detective</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simple-light">
  <a:themeElements>
    <a:clrScheme name="simple-ligh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simple-light">
      <a:majorFont>
        <a:latin typeface="Helvetica"/>
        <a:ea typeface="Helvetica"/>
        <a:cs typeface="Helvetica"/>
      </a:majorFont>
      <a:minorFont>
        <a:latin typeface="Helvetica Neue"/>
        <a:ea typeface="Helvetica Neue"/>
        <a:cs typeface="Helvetica Neue"/>
      </a:minorFont>
    </a:fontScheme>
    <a:fmtScheme name="simple-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light">
  <a:themeElements>
    <a:clrScheme name="simple-ligh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simple-light">
      <a:majorFont>
        <a:latin typeface="Helvetica"/>
        <a:ea typeface="Helvetica"/>
        <a:cs typeface="Helvetica"/>
      </a:majorFont>
      <a:minorFont>
        <a:latin typeface="Helvetica Neue"/>
        <a:ea typeface="Helvetica Neue"/>
        <a:cs typeface="Helvetica Neue"/>
      </a:minorFont>
    </a:fontScheme>
    <a:fmtScheme name="simple-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